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40" r:id="rId5"/>
    <p:sldMasterId id="2147483745" r:id="rId6"/>
  </p:sldMasterIdLst>
  <p:notesMasterIdLst>
    <p:notesMasterId r:id="rId17"/>
  </p:notesMasterIdLst>
  <p:handoutMasterIdLst>
    <p:handoutMasterId r:id="rId18"/>
  </p:handoutMasterIdLst>
  <p:sldIdLst>
    <p:sldId id="256" r:id="rId7"/>
    <p:sldId id="318" r:id="rId8"/>
    <p:sldId id="315" r:id="rId9"/>
    <p:sldId id="313" r:id="rId10"/>
    <p:sldId id="311" r:id="rId11"/>
    <p:sldId id="308" r:id="rId12"/>
    <p:sldId id="316" r:id="rId13"/>
    <p:sldId id="304" r:id="rId14"/>
    <p:sldId id="287" r:id="rId15"/>
    <p:sldId id="259" r:id="rId1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mbui" initials="W" lastIdx="1" clrIdx="0">
    <p:extLst>
      <p:ext uri="{19B8F6BF-5375-455C-9EA6-DF929625EA0E}">
        <p15:presenceInfo xmlns:p15="http://schemas.microsoft.com/office/powerpoint/2012/main" userId="S::kwambui@icipe.org::c03227fc-cebb-4e4d-995a-30fb9c30d0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E6"/>
    <a:srgbClr val="66CCFF"/>
    <a:srgbClr val="CCECFF"/>
    <a:srgbClr val="B2FCFA"/>
    <a:srgbClr val="42DEEE"/>
    <a:srgbClr val="54C2DC"/>
    <a:srgbClr val="66FFFF"/>
    <a:srgbClr val="00B485"/>
    <a:srgbClr val="00CC9F"/>
    <a:srgbClr val="72F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00B812-925B-4F06-BF8D-9D0224A6250A}" v="732" dt="2024-07-30T10:18:30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110933-A73D-4ADB-AD73-7F28310055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57047-7763-4B19-A5CC-0B853CE1D6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F42ABE6-AED2-4D09-8604-2321357C1570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901B7-4B2F-4EAC-B8CD-51F320890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B1B47-F41A-4CFE-9CAA-5399CCD49F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58123A-9BA5-4072-86E3-73DEFF503AA6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8E52C3-830C-4D32-A3B7-9C0E98B553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87D04-F30C-4301-9432-4CF715461E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AA12717-0751-4E0E-9DE7-27D754B8C811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06BAF1F-1303-4A05-94DC-CC94119C03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8E2517-2D30-46C5-A23F-A9FA226AE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2FE39-5B70-4089-BC88-ADC167502A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1BC34-8AFC-4612-9081-9113D5B89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37DE5D9-169D-421F-990E-3640F093A072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6675CBD6-FAF2-4018-8387-4973B75B04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70E1C382-6262-41B7-A55C-3997A7286B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F316998-6D62-43BD-8898-E62CFCD9EC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F8B4928-795E-42E8-891F-437752817F83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F5095-22B0-46B2-A6D3-32F8C6E126E6}"/>
              </a:ext>
            </a:extLst>
          </p:cNvPr>
          <p:cNvSpPr/>
          <p:nvPr userDrawn="1"/>
        </p:nvSpPr>
        <p:spPr>
          <a:xfrm>
            <a:off x="0" y="0"/>
            <a:ext cx="9144000" cy="5118100"/>
          </a:xfrm>
          <a:prstGeom prst="rect">
            <a:avLst/>
          </a:prstGeom>
          <a:solidFill>
            <a:srgbClr val="005B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C81B4-6825-4287-A12B-F14A8F144B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800" y="5970588"/>
            <a:ext cx="6883400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r>
              <a:rPr lang="en-US" altLang="x-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www.icipe.org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451653FC-2CBF-4F13-B0AF-50E6D1332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5789613"/>
            <a:ext cx="2057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9196BA4-7FFD-4B7A-92F8-5D5F044039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8963"/>
            <a:ext cx="9144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827" y="320311"/>
            <a:ext cx="8072346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827" y="3222121"/>
            <a:ext cx="8072346" cy="92087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BC296B3-D233-414C-8FDD-B51E3A18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DB2C1-5A60-45AC-8F92-C5654A3133BF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E98FF2D-1B8C-4FBF-9B21-4E2C9EFB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536755B-009E-4CCC-85E1-E5495874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1EA2D-03DD-4F01-B186-953A5399049D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76971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BCBB169-B6D4-5547-9839-A497996CDF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0338"/>
            <a:ext cx="9144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D0FD5-3306-01BE-AD4B-575F170E8143}"/>
              </a:ext>
            </a:extLst>
          </p:cNvPr>
          <p:cNvSpPr/>
          <p:nvPr userDrawn="1"/>
        </p:nvSpPr>
        <p:spPr>
          <a:xfrm>
            <a:off x="0" y="0"/>
            <a:ext cx="9144000" cy="111125"/>
          </a:xfrm>
          <a:prstGeom prst="rect">
            <a:avLst/>
          </a:prstGeom>
          <a:gradFill flip="none" rotWithShape="0">
            <a:gsLst>
              <a:gs pos="0">
                <a:srgbClr val="0054D5"/>
              </a:gs>
              <a:gs pos="100000">
                <a:srgbClr val="00B0F0"/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55FD3AC4-74EB-096F-4267-9D73CFBEA5EA}"/>
              </a:ext>
            </a:extLst>
          </p:cNvPr>
          <p:cNvSpPr/>
          <p:nvPr userDrawn="1"/>
        </p:nvSpPr>
        <p:spPr>
          <a:xfrm>
            <a:off x="7188200" y="6096000"/>
            <a:ext cx="1708150" cy="685800"/>
          </a:xfrm>
          <a:prstGeom prst="roundRect">
            <a:avLst/>
          </a:prstGeom>
          <a:solidFill>
            <a:schemeClr val="bg1"/>
          </a:solidFill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6F6C6-53BC-FCA3-5C0A-6E60F7EB82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9400" y="6224588"/>
            <a:ext cx="52705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r>
              <a:rPr lang="en-US" altLang="x-none" sz="1200" dirty="0" err="1">
                <a:latin typeface="Arial" charset="0"/>
                <a:ea typeface="Arial" charset="0"/>
                <a:cs typeface="Arial" charset="0"/>
              </a:rPr>
              <a:t>www.icipe.org</a:t>
            </a:r>
            <a:endParaRPr lang="en-US" altLang="x-none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C5A0A9A6-E81A-17C8-E478-C25A0178A3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6164263"/>
            <a:ext cx="14843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97" y="165226"/>
            <a:ext cx="8660955" cy="784119"/>
          </a:xfrm>
        </p:spPr>
        <p:txBody>
          <a:bodyPr/>
          <a:lstStyle>
            <a:lvl1pPr>
              <a:defRPr>
                <a:solidFill>
                  <a:srgbClr val="004FA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196" y="1057206"/>
            <a:ext cx="8617669" cy="4891407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8CED601-FB0E-4A5F-EC54-1820358B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C4526-594D-467B-A954-CFF23903DD72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2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7E84DF-5BAE-9402-4A0F-81A03D28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F6AAD-F684-43DD-859D-B1FE6699FDDD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F0B85A8-BA58-2073-E60B-CBD7CCA6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8830B43-2329-5FAB-FD33-7D4E5FDC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9CC6A-8AE6-4E61-9377-729116B45F13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2782457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509109D-00A5-1E71-5F05-DE7E27D1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54DBF-C6E4-423E-A21B-929583FE1EF1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6AC3607-4200-AD51-CA12-4A70AE76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DB5F32-44D8-843C-8F1F-82539FA0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3AC90A-1FDB-44C8-8E06-8C8C75E8F0B4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2577934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392002C-F9C1-485A-91A8-C55045AD4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0338"/>
            <a:ext cx="9144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D0FCBB-B088-43DC-B84C-B8212BE687AA}"/>
              </a:ext>
            </a:extLst>
          </p:cNvPr>
          <p:cNvSpPr/>
          <p:nvPr userDrawn="1"/>
        </p:nvSpPr>
        <p:spPr>
          <a:xfrm>
            <a:off x="0" y="0"/>
            <a:ext cx="9144000" cy="111125"/>
          </a:xfrm>
          <a:prstGeom prst="rect">
            <a:avLst/>
          </a:prstGeom>
          <a:gradFill flip="none" rotWithShape="0">
            <a:gsLst>
              <a:gs pos="0">
                <a:srgbClr val="0054D5"/>
              </a:gs>
              <a:gs pos="100000">
                <a:srgbClr val="00B0F0"/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52FC6E8-6684-4150-BA00-FF31C263DA8A}"/>
              </a:ext>
            </a:extLst>
          </p:cNvPr>
          <p:cNvSpPr/>
          <p:nvPr userDrawn="1"/>
        </p:nvSpPr>
        <p:spPr>
          <a:xfrm>
            <a:off x="7188200" y="6096000"/>
            <a:ext cx="1708150" cy="685800"/>
          </a:xfrm>
          <a:prstGeom prst="roundRect">
            <a:avLst/>
          </a:prstGeom>
          <a:solidFill>
            <a:schemeClr val="bg1"/>
          </a:solidFill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11DDD-8DE5-4444-A9C2-D5D2C76A09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9400" y="6224588"/>
            <a:ext cx="52705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r>
              <a:rPr lang="en-US" altLang="x-none" sz="1200" err="1">
                <a:latin typeface="Arial" charset="0"/>
                <a:ea typeface="Arial" charset="0"/>
                <a:cs typeface="Arial" charset="0"/>
              </a:rPr>
              <a:t>www.icipe.org</a:t>
            </a:r>
            <a:endParaRPr lang="en-US" altLang="x-none" sz="12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5A099179-ED34-4406-B558-9784D423F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6164263"/>
            <a:ext cx="14843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97" y="165226"/>
            <a:ext cx="8660955" cy="784119"/>
          </a:xfrm>
        </p:spPr>
        <p:txBody>
          <a:bodyPr/>
          <a:lstStyle>
            <a:lvl1pPr>
              <a:defRPr>
                <a:solidFill>
                  <a:srgbClr val="004FA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196" y="1057206"/>
            <a:ext cx="8617669" cy="4891407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7C29C85-2F1E-4D95-8798-66A7FD9D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40C9-CCA8-4DCD-8023-83CB63AB2563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7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216538E-015E-4EEA-8475-67A1CF3D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7607D-26FA-4A0D-84E2-0C93514DC014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822CF5-275C-4E1A-A0AC-2C392592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56C8EA-0D12-4D37-B76B-D2FCA535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21CFB-8769-4D92-B83E-8223C4A980BD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230995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980ECB7-4554-4DAB-9C53-D85B13D5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727C3-46A4-483B-9DCC-AE5C3168787E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32CECB1-FE55-4D1A-B4A0-D3868C58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4BA0B4-F634-46C1-AE07-1217DB89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8724E-B011-4365-8EA7-5D0142340AA4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160852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F5095-22B0-46B2-A6D3-32F8C6E126E6}"/>
              </a:ext>
            </a:extLst>
          </p:cNvPr>
          <p:cNvSpPr/>
          <p:nvPr userDrawn="1"/>
        </p:nvSpPr>
        <p:spPr>
          <a:xfrm>
            <a:off x="0" y="0"/>
            <a:ext cx="9144000" cy="5118100"/>
          </a:xfrm>
          <a:prstGeom prst="rect">
            <a:avLst/>
          </a:prstGeom>
          <a:solidFill>
            <a:srgbClr val="005B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35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C81B4-6825-4287-A12B-F14A8F144B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800" y="5970589"/>
            <a:ext cx="6883400" cy="3000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r>
              <a:rPr lang="en-US" altLang="x-none" sz="13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www.icipe.org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451653FC-2CBF-4F13-B0AF-50E6D1332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5789613"/>
            <a:ext cx="2057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99196BA4-7FFD-4B7A-92F8-5D5F044039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8965"/>
            <a:ext cx="9144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827" y="320311"/>
            <a:ext cx="8072346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827" y="3222123"/>
            <a:ext cx="8072346" cy="92087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BC296B3-D233-414C-8FDD-B51E3A18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DB2C1-5A60-45AC-8F92-C5654A3133BF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E98FF2D-1B8C-4FBF-9B21-4E2C9EFB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536755B-009E-4CCC-85E1-E5495874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1EA2D-03DD-4F01-B186-953A5399049D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294903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392002C-F9C1-485A-91A8-C55045AD4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0338"/>
            <a:ext cx="9144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D0FCBB-B088-43DC-B84C-B8212BE687AA}"/>
              </a:ext>
            </a:extLst>
          </p:cNvPr>
          <p:cNvSpPr/>
          <p:nvPr userDrawn="1"/>
        </p:nvSpPr>
        <p:spPr>
          <a:xfrm>
            <a:off x="0" y="2"/>
            <a:ext cx="9144000" cy="111125"/>
          </a:xfrm>
          <a:prstGeom prst="rect">
            <a:avLst/>
          </a:prstGeom>
          <a:gradFill flip="none" rotWithShape="0">
            <a:gsLst>
              <a:gs pos="0">
                <a:srgbClr val="0054D5"/>
              </a:gs>
              <a:gs pos="100000">
                <a:srgbClr val="00B0F0"/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52FC6E8-6684-4150-BA00-FF31C263DA8A}"/>
              </a:ext>
            </a:extLst>
          </p:cNvPr>
          <p:cNvSpPr/>
          <p:nvPr userDrawn="1"/>
        </p:nvSpPr>
        <p:spPr>
          <a:xfrm>
            <a:off x="7188201" y="6096000"/>
            <a:ext cx="1708150" cy="685800"/>
          </a:xfrm>
          <a:prstGeom prst="roundRect">
            <a:avLst/>
          </a:prstGeom>
          <a:solidFill>
            <a:schemeClr val="bg1"/>
          </a:solidFill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11DDD-8DE5-4444-A9C2-D5D2C76A09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9400" y="6224589"/>
            <a:ext cx="52705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r>
              <a:rPr lang="en-US" altLang="x-none" sz="900" err="1">
                <a:latin typeface="Arial" charset="0"/>
                <a:ea typeface="Arial" charset="0"/>
                <a:cs typeface="Arial" charset="0"/>
              </a:rPr>
              <a:t>www.icipe.org</a:t>
            </a:r>
            <a:endParaRPr lang="en-US" altLang="x-none" sz="9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5A099179-ED34-4406-B558-9784D423F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6164263"/>
            <a:ext cx="14843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97" y="165228"/>
            <a:ext cx="8660955" cy="784119"/>
          </a:xfrm>
        </p:spPr>
        <p:txBody>
          <a:bodyPr/>
          <a:lstStyle>
            <a:lvl1pPr>
              <a:defRPr>
                <a:solidFill>
                  <a:srgbClr val="004FA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197" y="1057208"/>
            <a:ext cx="8617669" cy="4891407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7C29C85-2F1E-4D95-8798-66A7FD9D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B40C9-CCA8-4DCD-8023-83CB63AB2563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216538E-015E-4EEA-8475-67A1CF3D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7607D-26FA-4A0D-84E2-0C93514DC014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822CF5-275C-4E1A-A0AC-2C392592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56C8EA-0D12-4D37-B76B-D2FCA535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21CFB-8769-4D92-B83E-8223C4A980BD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23323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980ECB7-4554-4DAB-9C53-D85B13D5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727C3-46A4-483B-9DCC-AE5C3168787E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32CECB1-FE55-4D1A-B4A0-D3868C58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4BA0B4-F634-46C1-AE07-1217DB89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8724E-B011-4365-8EA7-5D0142340AA4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177140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8CFB1C-5BC5-4B44-BE3C-019BD22A52FA}"/>
              </a:ext>
            </a:extLst>
          </p:cNvPr>
          <p:cNvSpPr/>
          <p:nvPr userDrawn="1"/>
        </p:nvSpPr>
        <p:spPr>
          <a:xfrm>
            <a:off x="0" y="0"/>
            <a:ext cx="9144000" cy="5118100"/>
          </a:xfrm>
          <a:prstGeom prst="rect">
            <a:avLst/>
          </a:prstGeom>
          <a:solidFill>
            <a:srgbClr val="005B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C7396-E4AA-E5F5-14DF-941B4C852A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800" y="5970588"/>
            <a:ext cx="6883400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r>
              <a:rPr lang="en-US" altLang="x-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www.icipe.org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93FC568-6C22-7553-67F2-155EF3895D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5789613"/>
            <a:ext cx="2057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F9815E7-DF1E-6AA6-8A34-5DC372B3B2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8963"/>
            <a:ext cx="9144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827" y="320311"/>
            <a:ext cx="8072346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827" y="3222121"/>
            <a:ext cx="8072346" cy="92087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4966B6-946B-48D4-E0C7-BA1B3140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97C72-1B35-46EE-B50E-4C81C292FD68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1E064-8A85-A4E8-0CE1-7E508406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82C696-9E2E-4EAC-E72D-98B93550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9ED38-676C-4900-A194-994CFB471D94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109596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EC9CCEA-50F8-40B8-9A44-4540A7593C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9E50BFA-3644-4E9A-8172-55A27EC795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D1B7-F809-4D48-9520-5A638E98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85D989F-97EA-4016-A93F-345BCAFB9ED3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0ABC8-AA87-4362-BB0B-DA28265B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2BDD8-F1AC-40F0-AE3B-7FE8E6CCE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411B918-99AE-4D02-B61B-9E6856D8D656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36" r:id="rId3"/>
    <p:sldLayoutId id="2147483737" r:id="rId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EC9CCEA-50F8-40B8-9A44-4540A7593C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9E50BFA-3644-4E9A-8172-55A27EC795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D1B7-F809-4D48-9520-5A638E98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85D989F-97EA-4016-A93F-345BCAFB9ED3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0ABC8-AA87-4362-BB0B-DA28265B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2BDD8-F1AC-40F0-AE3B-7FE8E6CCE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411B918-99AE-4D02-B61B-9E6856D8D656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256352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E576665-EFCF-5F83-7A7F-4496909D84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179A960-9B2F-569A-122D-372B9D9426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1B3E-2B66-587D-7EC8-E3205F575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48ECE0-4418-4AFD-BE04-A0665803C252}" type="datetimeFigureOut">
              <a:rPr lang="en-US"/>
              <a:pPr>
                <a:defRPr/>
              </a:pPr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7545-E8AB-2EC8-5003-E6D252F88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0910A-1456-9189-423A-071359798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5436554-4607-45AE-BC05-C29C73C1FF21}" type="slidenum">
              <a:rPr lang="en-US" altLang="en-KE"/>
              <a:pPr>
                <a:defRPr/>
              </a:pPr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338075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ipe.org" TargetMode="External"/><Relationship Id="rId2" Type="http://schemas.openxmlformats.org/officeDocument/2006/relationships/hyperlink" Target="mailto:icipe@icipe.or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4D6E44A-2CDB-4D6E-9B2F-63FB02075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338328"/>
            <a:ext cx="8055863" cy="4206240"/>
          </a:xfrm>
        </p:spPr>
        <p:txBody>
          <a:bodyPr/>
          <a:lstStyle/>
          <a:p>
            <a:pPr eaLnBrk="1" hangingPunct="1"/>
            <a:br>
              <a:rPr lang="en-US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ENEZA  Data Science Capability and Tools for Health in East Africa</a:t>
            </a:r>
            <a:br>
              <a:rPr lang="en-US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4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DS-I Africa Networking Exchange</a:t>
            </a:r>
            <a:br>
              <a:rPr lang="en-US" sz="4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9760A-DCBA-432B-8B3B-19FECEFBDA4F}"/>
              </a:ext>
            </a:extLst>
          </p:cNvPr>
          <p:cNvSpPr/>
          <p:nvPr/>
        </p:nvSpPr>
        <p:spPr>
          <a:xfrm flipV="1">
            <a:off x="0" y="0"/>
            <a:ext cx="9144000" cy="2686050"/>
          </a:xfrm>
          <a:prstGeom prst="rect">
            <a:avLst/>
          </a:prstGeom>
          <a:solidFill>
            <a:srgbClr val="005B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TextBox 21">
            <a:extLst>
              <a:ext uri="{FF2B5EF4-FFF2-40B4-BE49-F238E27FC236}">
                <a16:creationId xmlns:a16="http://schemas.microsoft.com/office/drawing/2014/main" id="{74112B52-9D95-4877-9BE9-7EE5374E6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4170363"/>
            <a:ext cx="84693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latin typeface="Arial" panose="020B0604020202020204" pitchFamily="34" charset="0"/>
                <a:cs typeface="Arial" panose="020B0604020202020204" pitchFamily="34" charset="0"/>
              </a:rPr>
              <a:t>International Centre of Insect Physiology and Ecology</a:t>
            </a:r>
          </a:p>
        </p:txBody>
      </p:sp>
      <p:sp>
        <p:nvSpPr>
          <p:cNvPr id="14340" name="TextBox 22">
            <a:extLst>
              <a:ext uri="{FF2B5EF4-FFF2-40B4-BE49-F238E27FC236}">
                <a16:creationId xmlns:a16="http://schemas.microsoft.com/office/drawing/2014/main" id="{F38663F0-5404-4319-A371-16F515149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4668838"/>
            <a:ext cx="3898900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63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P.O. Box 30772-00100, Nairobi, Kenya</a:t>
            </a:r>
          </a:p>
          <a:p>
            <a:pPr eaLnBrk="1" hangingPunct="1">
              <a:lnSpc>
                <a:spcPts val="2163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Tel: +254 (20) 8632000</a:t>
            </a:r>
          </a:p>
          <a:p>
            <a:pPr eaLnBrk="1" hangingPunct="1">
              <a:lnSpc>
                <a:spcPts val="2163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E-mail: </a:t>
            </a:r>
            <a:r>
              <a:rPr lang="en-US" altLang="en-US" sz="1600">
                <a:solidFill>
                  <a:srgbClr val="004FAC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icipe@icipe.org</a:t>
            </a:r>
            <a:endParaRPr lang="en-US" altLang="en-US" sz="1600">
              <a:solidFill>
                <a:srgbClr val="004F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ts val="2163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Website: </a:t>
            </a:r>
            <a:r>
              <a:rPr lang="en-US" altLang="en-US" sz="1600">
                <a:solidFill>
                  <a:srgbClr val="004FAC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www.icipe.org</a:t>
            </a:r>
            <a:r>
              <a:rPr lang="en-US" altLang="en-US" sz="1600">
                <a:solidFill>
                  <a:srgbClr val="004F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341" name="TextBox 21">
            <a:extLst>
              <a:ext uri="{FF2B5EF4-FFF2-40B4-BE49-F238E27FC236}">
                <a16:creationId xmlns:a16="http://schemas.microsoft.com/office/drawing/2014/main" id="{59E00FD9-151D-4F9D-A61E-9CCC84995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1017588"/>
            <a:ext cx="866775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grpSp>
        <p:nvGrpSpPr>
          <p:cNvPr id="14342" name="Group 17">
            <a:extLst>
              <a:ext uri="{FF2B5EF4-FFF2-40B4-BE49-F238E27FC236}">
                <a16:creationId xmlns:a16="http://schemas.microsoft.com/office/drawing/2014/main" id="{074C35FA-5F34-4677-8967-3BDC6B397A83}"/>
              </a:ext>
            </a:extLst>
          </p:cNvPr>
          <p:cNvGrpSpPr>
            <a:grpSpLocks/>
          </p:cNvGrpSpPr>
          <p:nvPr/>
        </p:nvGrpSpPr>
        <p:grpSpPr bwMode="auto">
          <a:xfrm>
            <a:off x="5407025" y="4754563"/>
            <a:ext cx="3816350" cy="1049337"/>
            <a:chOff x="173559" y="5562917"/>
            <a:chExt cx="4938713" cy="1358718"/>
          </a:xfrm>
        </p:grpSpPr>
        <p:grpSp>
          <p:nvGrpSpPr>
            <p:cNvPr id="14346" name="Group 16">
              <a:extLst>
                <a:ext uri="{FF2B5EF4-FFF2-40B4-BE49-F238E27FC236}">
                  <a16:creationId xmlns:a16="http://schemas.microsoft.com/office/drawing/2014/main" id="{F8A2AA96-4AB1-4F59-8EAF-7874611AB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559" y="5562917"/>
              <a:ext cx="4938712" cy="461943"/>
              <a:chOff x="438805" y="5647537"/>
              <a:chExt cx="4938712" cy="461943"/>
            </a:xfrm>
          </p:grpSpPr>
          <p:sp>
            <p:nvSpPr>
              <p:cNvPr id="10" name="Shape 1597">
                <a:extLst>
                  <a:ext uri="{FF2B5EF4-FFF2-40B4-BE49-F238E27FC236}">
                    <a16:creationId xmlns:a16="http://schemas.microsoft.com/office/drawing/2014/main" id="{8D50216C-79D3-453D-B1DE-A9D4281726B4}"/>
                  </a:ext>
                </a:extLst>
              </p:cNvPr>
              <p:cNvSpPr/>
              <p:nvPr/>
            </p:nvSpPr>
            <p:spPr bwMode="auto">
              <a:xfrm>
                <a:off x="438805" y="5748258"/>
                <a:ext cx="273232" cy="27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98" y="0"/>
                    </a:moveTo>
                    <a:cubicBezTo>
                      <a:pt x="19650" y="0"/>
                      <a:pt x="20287" y="264"/>
                      <a:pt x="20813" y="796"/>
                    </a:cubicBezTo>
                    <a:cubicBezTo>
                      <a:pt x="21336" y="1322"/>
                      <a:pt x="21600" y="1962"/>
                      <a:pt x="21600" y="2711"/>
                    </a:cubicBezTo>
                    <a:lnTo>
                      <a:pt x="21600" y="18883"/>
                    </a:lnTo>
                    <a:cubicBezTo>
                      <a:pt x="21600" y="19268"/>
                      <a:pt x="21527" y="19623"/>
                      <a:pt x="21383" y="19952"/>
                    </a:cubicBezTo>
                    <a:cubicBezTo>
                      <a:pt x="21236" y="20281"/>
                      <a:pt x="21042" y="20563"/>
                      <a:pt x="20804" y="20804"/>
                    </a:cubicBezTo>
                    <a:cubicBezTo>
                      <a:pt x="20566" y="21042"/>
                      <a:pt x="20278" y="21233"/>
                      <a:pt x="19940" y="21377"/>
                    </a:cubicBezTo>
                    <a:cubicBezTo>
                      <a:pt x="19603" y="21524"/>
                      <a:pt x="19256" y="21594"/>
                      <a:pt x="18898" y="21594"/>
                    </a:cubicBezTo>
                    <a:lnTo>
                      <a:pt x="12066" y="21594"/>
                    </a:lnTo>
                    <a:lnTo>
                      <a:pt x="12066" y="12552"/>
                    </a:lnTo>
                    <a:lnTo>
                      <a:pt x="14486" y="12552"/>
                    </a:lnTo>
                    <a:cubicBezTo>
                      <a:pt x="14595" y="12552"/>
                      <a:pt x="14698" y="12517"/>
                      <a:pt x="14789" y="12441"/>
                    </a:cubicBezTo>
                    <a:cubicBezTo>
                      <a:pt x="14877" y="12367"/>
                      <a:pt x="14921" y="12267"/>
                      <a:pt x="14921" y="12144"/>
                    </a:cubicBezTo>
                    <a:lnTo>
                      <a:pt x="15088" y="9779"/>
                    </a:lnTo>
                    <a:cubicBezTo>
                      <a:pt x="15088" y="9650"/>
                      <a:pt x="15050" y="9538"/>
                      <a:pt x="14977" y="9444"/>
                    </a:cubicBezTo>
                    <a:cubicBezTo>
                      <a:pt x="14883" y="9350"/>
                      <a:pt x="14774" y="9303"/>
                      <a:pt x="14654" y="9303"/>
                    </a:cubicBezTo>
                    <a:lnTo>
                      <a:pt x="12066" y="9303"/>
                    </a:lnTo>
                    <a:lnTo>
                      <a:pt x="12066" y="8263"/>
                    </a:lnTo>
                    <a:cubicBezTo>
                      <a:pt x="12066" y="7879"/>
                      <a:pt x="12116" y="7623"/>
                      <a:pt x="12216" y="7497"/>
                    </a:cubicBezTo>
                    <a:cubicBezTo>
                      <a:pt x="12313" y="7370"/>
                      <a:pt x="12565" y="7309"/>
                      <a:pt x="12965" y="7309"/>
                    </a:cubicBezTo>
                    <a:cubicBezTo>
                      <a:pt x="13203" y="7309"/>
                      <a:pt x="13458" y="7326"/>
                      <a:pt x="13746" y="7367"/>
                    </a:cubicBezTo>
                    <a:cubicBezTo>
                      <a:pt x="14034" y="7406"/>
                      <a:pt x="14307" y="7456"/>
                      <a:pt x="14568" y="7520"/>
                    </a:cubicBezTo>
                    <a:cubicBezTo>
                      <a:pt x="14624" y="7520"/>
                      <a:pt x="14686" y="7514"/>
                      <a:pt x="14759" y="7499"/>
                    </a:cubicBezTo>
                    <a:cubicBezTo>
                      <a:pt x="14830" y="7485"/>
                      <a:pt x="14883" y="7458"/>
                      <a:pt x="14921" y="7423"/>
                    </a:cubicBezTo>
                    <a:cubicBezTo>
                      <a:pt x="15015" y="7367"/>
                      <a:pt x="15079" y="7264"/>
                      <a:pt x="15118" y="7115"/>
                    </a:cubicBezTo>
                    <a:lnTo>
                      <a:pt x="15438" y="4838"/>
                    </a:lnTo>
                    <a:cubicBezTo>
                      <a:pt x="15479" y="4565"/>
                      <a:pt x="15361" y="4403"/>
                      <a:pt x="15088" y="4347"/>
                    </a:cubicBezTo>
                    <a:cubicBezTo>
                      <a:pt x="14245" y="4112"/>
                      <a:pt x="13364" y="4001"/>
                      <a:pt x="12445" y="4010"/>
                    </a:cubicBezTo>
                    <a:cubicBezTo>
                      <a:pt x="9625" y="4010"/>
                      <a:pt x="8212" y="5384"/>
                      <a:pt x="8212" y="8128"/>
                    </a:cubicBezTo>
                    <a:lnTo>
                      <a:pt x="8212" y="9309"/>
                    </a:lnTo>
                    <a:lnTo>
                      <a:pt x="6764" y="9309"/>
                    </a:lnTo>
                    <a:cubicBezTo>
                      <a:pt x="6456" y="9309"/>
                      <a:pt x="6306" y="9459"/>
                      <a:pt x="6318" y="9758"/>
                    </a:cubicBezTo>
                    <a:lnTo>
                      <a:pt x="6318" y="12120"/>
                    </a:lnTo>
                    <a:cubicBezTo>
                      <a:pt x="6318" y="12235"/>
                      <a:pt x="6356" y="12335"/>
                      <a:pt x="6444" y="12426"/>
                    </a:cubicBezTo>
                    <a:cubicBezTo>
                      <a:pt x="6526" y="12514"/>
                      <a:pt x="6632" y="12558"/>
                      <a:pt x="6764" y="12558"/>
                    </a:cubicBezTo>
                    <a:lnTo>
                      <a:pt x="8212" y="12558"/>
                    </a:lnTo>
                    <a:lnTo>
                      <a:pt x="8212" y="21600"/>
                    </a:lnTo>
                    <a:lnTo>
                      <a:pt x="2685" y="21600"/>
                    </a:lnTo>
                    <a:cubicBezTo>
                      <a:pt x="2320" y="21600"/>
                      <a:pt x="1974" y="21530"/>
                      <a:pt x="1648" y="21383"/>
                    </a:cubicBezTo>
                    <a:cubicBezTo>
                      <a:pt x="1322" y="21239"/>
                      <a:pt x="1034" y="21048"/>
                      <a:pt x="796" y="20810"/>
                    </a:cubicBezTo>
                    <a:cubicBezTo>
                      <a:pt x="558" y="20569"/>
                      <a:pt x="364" y="20287"/>
                      <a:pt x="220" y="19958"/>
                    </a:cubicBezTo>
                    <a:cubicBezTo>
                      <a:pt x="76" y="19629"/>
                      <a:pt x="0" y="19274"/>
                      <a:pt x="0" y="18889"/>
                    </a:cubicBezTo>
                    <a:lnTo>
                      <a:pt x="0" y="2717"/>
                    </a:lnTo>
                    <a:cubicBezTo>
                      <a:pt x="0" y="2353"/>
                      <a:pt x="76" y="2000"/>
                      <a:pt x="220" y="1662"/>
                    </a:cubicBezTo>
                    <a:cubicBezTo>
                      <a:pt x="364" y="1328"/>
                      <a:pt x="558" y="1037"/>
                      <a:pt x="796" y="802"/>
                    </a:cubicBezTo>
                    <a:cubicBezTo>
                      <a:pt x="1034" y="558"/>
                      <a:pt x="1322" y="370"/>
                      <a:pt x="1648" y="223"/>
                    </a:cubicBezTo>
                    <a:cubicBezTo>
                      <a:pt x="1974" y="76"/>
                      <a:pt x="2320" y="6"/>
                      <a:pt x="2685" y="6"/>
                    </a:cubicBezTo>
                    <a:lnTo>
                      <a:pt x="18898" y="6"/>
                    </a:lnTo>
                    <a:close/>
                  </a:path>
                </a:pathLst>
              </a:custGeom>
              <a:solidFill>
                <a:srgbClr val="000090"/>
              </a:solidFill>
              <a:ln w="12700" cap="flat">
                <a:noFill/>
                <a:miter lim="400000"/>
              </a:ln>
              <a:effectLst/>
            </p:spPr>
            <p:txBody>
              <a:bodyPr lIns="28575" tIns="28575" rIns="28575" bIns="28575" anchor="ctr"/>
              <a:lstStyle/>
              <a:p>
                <a:pPr defTabSz="342892" eaLnBrk="1" fontAlgn="auto" hangingPunct="1">
                  <a:spcBef>
                    <a:spcPts val="0"/>
                  </a:spcBef>
                  <a:spcAft>
                    <a:spcPts val="0"/>
                  </a:spcAft>
                  <a:defRPr sz="6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8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</a:endParaRPr>
              </a:p>
            </p:txBody>
          </p:sp>
          <p:sp>
            <p:nvSpPr>
              <p:cNvPr id="14354" name="TextBox 27">
                <a:extLst>
                  <a:ext uri="{FF2B5EF4-FFF2-40B4-BE49-F238E27FC236}">
                    <a16:creationId xmlns:a16="http://schemas.microsoft.com/office/drawing/2014/main" id="{9F140069-2C68-4D55-9F3C-EE24530AB6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0592" y="5647537"/>
                <a:ext cx="4606925" cy="461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ts val="2163"/>
                  </a:lnSpc>
                  <a:spcBef>
                    <a:spcPct val="0"/>
                  </a:spcBef>
                  <a:spcAft>
                    <a:spcPts val="500"/>
                  </a:spcAft>
                  <a:buFontTx/>
                  <a:buNone/>
                </a:pPr>
                <a:r>
                  <a:rPr lang="en-US" altLang="en-US" sz="1600">
                    <a:solidFill>
                      <a:srgbClr val="004FAC"/>
                    </a:solidFill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</a:rPr>
                  <a:t>facebook.com/icipe.insects/icipe </a:t>
                </a:r>
              </a:p>
            </p:txBody>
          </p:sp>
        </p:grpSp>
        <p:grpSp>
          <p:nvGrpSpPr>
            <p:cNvPr id="14347" name="Group 3">
              <a:extLst>
                <a:ext uri="{FF2B5EF4-FFF2-40B4-BE49-F238E27FC236}">
                  <a16:creationId xmlns:a16="http://schemas.microsoft.com/office/drawing/2014/main" id="{7B0D66A9-7AB9-43E7-9C28-CF9ED2079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559" y="6018528"/>
              <a:ext cx="4938713" cy="461943"/>
              <a:chOff x="438805" y="6255549"/>
              <a:chExt cx="4938713" cy="461943"/>
            </a:xfrm>
          </p:grpSpPr>
          <p:sp>
            <p:nvSpPr>
              <p:cNvPr id="11" name="Shape 1599">
                <a:extLst>
                  <a:ext uri="{FF2B5EF4-FFF2-40B4-BE49-F238E27FC236}">
                    <a16:creationId xmlns:a16="http://schemas.microsoft.com/office/drawing/2014/main" id="{8988F052-0B09-4233-8E1A-85C5478AABCD}"/>
                  </a:ext>
                </a:extLst>
              </p:cNvPr>
              <p:cNvSpPr/>
              <p:nvPr/>
            </p:nvSpPr>
            <p:spPr bwMode="auto">
              <a:xfrm>
                <a:off x="438805" y="6365214"/>
                <a:ext cx="273232" cy="273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86" y="0"/>
                    </a:moveTo>
                    <a:cubicBezTo>
                      <a:pt x="19635" y="0"/>
                      <a:pt x="20275" y="267"/>
                      <a:pt x="20801" y="796"/>
                    </a:cubicBezTo>
                    <a:cubicBezTo>
                      <a:pt x="21333" y="1328"/>
                      <a:pt x="21600" y="1965"/>
                      <a:pt x="21600" y="2714"/>
                    </a:cubicBezTo>
                    <a:lnTo>
                      <a:pt x="21600" y="18886"/>
                    </a:lnTo>
                    <a:cubicBezTo>
                      <a:pt x="21600" y="19274"/>
                      <a:pt x="21524" y="19629"/>
                      <a:pt x="21383" y="19955"/>
                    </a:cubicBezTo>
                    <a:cubicBezTo>
                      <a:pt x="21236" y="20284"/>
                      <a:pt x="21042" y="20566"/>
                      <a:pt x="20801" y="20807"/>
                    </a:cubicBezTo>
                    <a:cubicBezTo>
                      <a:pt x="20563" y="21042"/>
                      <a:pt x="20275" y="21236"/>
                      <a:pt x="19938" y="21383"/>
                    </a:cubicBezTo>
                    <a:cubicBezTo>
                      <a:pt x="19603" y="21530"/>
                      <a:pt x="19250" y="21600"/>
                      <a:pt x="18886" y="21600"/>
                    </a:cubicBezTo>
                    <a:lnTo>
                      <a:pt x="2673" y="21600"/>
                    </a:lnTo>
                    <a:cubicBezTo>
                      <a:pt x="2306" y="21600"/>
                      <a:pt x="1962" y="21530"/>
                      <a:pt x="1639" y="21383"/>
                    </a:cubicBezTo>
                    <a:cubicBezTo>
                      <a:pt x="1316" y="21236"/>
                      <a:pt x="1034" y="21042"/>
                      <a:pt x="796" y="20807"/>
                    </a:cubicBezTo>
                    <a:cubicBezTo>
                      <a:pt x="558" y="20566"/>
                      <a:pt x="361" y="20284"/>
                      <a:pt x="220" y="19955"/>
                    </a:cubicBezTo>
                    <a:cubicBezTo>
                      <a:pt x="73" y="19629"/>
                      <a:pt x="0" y="19274"/>
                      <a:pt x="0" y="18886"/>
                    </a:cubicBezTo>
                    <a:lnTo>
                      <a:pt x="0" y="2714"/>
                    </a:lnTo>
                    <a:cubicBezTo>
                      <a:pt x="0" y="2350"/>
                      <a:pt x="73" y="1998"/>
                      <a:pt x="220" y="1663"/>
                    </a:cubicBezTo>
                    <a:cubicBezTo>
                      <a:pt x="361" y="1325"/>
                      <a:pt x="558" y="1034"/>
                      <a:pt x="796" y="796"/>
                    </a:cubicBezTo>
                    <a:cubicBezTo>
                      <a:pt x="1034" y="558"/>
                      <a:pt x="1319" y="367"/>
                      <a:pt x="1648" y="221"/>
                    </a:cubicBezTo>
                    <a:cubicBezTo>
                      <a:pt x="1974" y="74"/>
                      <a:pt x="2314" y="3"/>
                      <a:pt x="2673" y="3"/>
                    </a:cubicBezTo>
                    <a:lnTo>
                      <a:pt x="18886" y="3"/>
                    </a:lnTo>
                    <a:close/>
                    <a:moveTo>
                      <a:pt x="16930" y="11927"/>
                    </a:moveTo>
                    <a:cubicBezTo>
                      <a:pt x="17699" y="11868"/>
                      <a:pt x="18302" y="11604"/>
                      <a:pt x="18742" y="11125"/>
                    </a:cubicBezTo>
                    <a:cubicBezTo>
                      <a:pt x="18874" y="10995"/>
                      <a:pt x="18892" y="10840"/>
                      <a:pt x="18801" y="10663"/>
                    </a:cubicBezTo>
                    <a:cubicBezTo>
                      <a:pt x="18725" y="10493"/>
                      <a:pt x="18584" y="10426"/>
                      <a:pt x="18378" y="10452"/>
                    </a:cubicBezTo>
                    <a:lnTo>
                      <a:pt x="18322" y="10452"/>
                    </a:lnTo>
                    <a:cubicBezTo>
                      <a:pt x="18537" y="10237"/>
                      <a:pt x="18680" y="10026"/>
                      <a:pt x="18742" y="9820"/>
                    </a:cubicBezTo>
                    <a:cubicBezTo>
                      <a:pt x="18819" y="9635"/>
                      <a:pt x="18783" y="9482"/>
                      <a:pt x="18631" y="9371"/>
                    </a:cubicBezTo>
                    <a:cubicBezTo>
                      <a:pt x="18501" y="9239"/>
                      <a:pt x="18346" y="9230"/>
                      <a:pt x="18169" y="9341"/>
                    </a:cubicBezTo>
                    <a:cubicBezTo>
                      <a:pt x="18093" y="9380"/>
                      <a:pt x="17955" y="9427"/>
                      <a:pt x="17749" y="9482"/>
                    </a:cubicBezTo>
                    <a:cubicBezTo>
                      <a:pt x="17550" y="9541"/>
                      <a:pt x="17338" y="9565"/>
                      <a:pt x="17115" y="9565"/>
                    </a:cubicBezTo>
                    <a:cubicBezTo>
                      <a:pt x="17074" y="9565"/>
                      <a:pt x="17039" y="9562"/>
                      <a:pt x="17006" y="9553"/>
                    </a:cubicBezTo>
                    <a:cubicBezTo>
                      <a:pt x="16977" y="9538"/>
                      <a:pt x="16939" y="9538"/>
                      <a:pt x="16901" y="9538"/>
                    </a:cubicBezTo>
                    <a:cubicBezTo>
                      <a:pt x="16901" y="9517"/>
                      <a:pt x="16895" y="9500"/>
                      <a:pt x="16886" y="9479"/>
                    </a:cubicBezTo>
                    <a:cubicBezTo>
                      <a:pt x="16877" y="9462"/>
                      <a:pt x="16871" y="9441"/>
                      <a:pt x="16871" y="9423"/>
                    </a:cubicBezTo>
                    <a:cubicBezTo>
                      <a:pt x="16724" y="8851"/>
                      <a:pt x="16457" y="8334"/>
                      <a:pt x="16072" y="7869"/>
                    </a:cubicBezTo>
                    <a:cubicBezTo>
                      <a:pt x="15688" y="7405"/>
                      <a:pt x="15250" y="7067"/>
                      <a:pt x="14751" y="6847"/>
                    </a:cubicBezTo>
                    <a:cubicBezTo>
                      <a:pt x="14789" y="6812"/>
                      <a:pt x="14815" y="6774"/>
                      <a:pt x="14836" y="6735"/>
                    </a:cubicBezTo>
                    <a:cubicBezTo>
                      <a:pt x="14853" y="6697"/>
                      <a:pt x="14883" y="6662"/>
                      <a:pt x="14918" y="6624"/>
                    </a:cubicBezTo>
                    <a:cubicBezTo>
                      <a:pt x="14974" y="6474"/>
                      <a:pt x="14974" y="6318"/>
                      <a:pt x="14918" y="6160"/>
                    </a:cubicBezTo>
                    <a:cubicBezTo>
                      <a:pt x="14900" y="6101"/>
                      <a:pt x="14842" y="6027"/>
                      <a:pt x="14745" y="5936"/>
                    </a:cubicBezTo>
                    <a:cubicBezTo>
                      <a:pt x="14648" y="5842"/>
                      <a:pt x="14483" y="5804"/>
                      <a:pt x="14257" y="5822"/>
                    </a:cubicBezTo>
                    <a:cubicBezTo>
                      <a:pt x="14240" y="5786"/>
                      <a:pt x="14210" y="5748"/>
                      <a:pt x="14175" y="5710"/>
                    </a:cubicBezTo>
                    <a:cubicBezTo>
                      <a:pt x="14060" y="5598"/>
                      <a:pt x="13943" y="5557"/>
                      <a:pt x="13819" y="5584"/>
                    </a:cubicBezTo>
                    <a:cubicBezTo>
                      <a:pt x="13587" y="5622"/>
                      <a:pt x="13358" y="5684"/>
                      <a:pt x="13132" y="5766"/>
                    </a:cubicBezTo>
                    <a:lnTo>
                      <a:pt x="13103" y="5736"/>
                    </a:lnTo>
                    <a:cubicBezTo>
                      <a:pt x="12974" y="5663"/>
                      <a:pt x="12830" y="5672"/>
                      <a:pt x="12668" y="5766"/>
                    </a:cubicBezTo>
                    <a:cubicBezTo>
                      <a:pt x="12116" y="6112"/>
                      <a:pt x="11658" y="6579"/>
                      <a:pt x="11291" y="7173"/>
                    </a:cubicBezTo>
                    <a:cubicBezTo>
                      <a:pt x="10923" y="7766"/>
                      <a:pt x="10609" y="8398"/>
                      <a:pt x="10336" y="9071"/>
                    </a:cubicBezTo>
                    <a:cubicBezTo>
                      <a:pt x="10007" y="8780"/>
                      <a:pt x="9743" y="8589"/>
                      <a:pt x="9534" y="8495"/>
                    </a:cubicBezTo>
                    <a:cubicBezTo>
                      <a:pt x="8961" y="8169"/>
                      <a:pt x="8356" y="7869"/>
                      <a:pt x="7719" y="7602"/>
                    </a:cubicBezTo>
                    <a:cubicBezTo>
                      <a:pt x="7082" y="7332"/>
                      <a:pt x="6359" y="7047"/>
                      <a:pt x="5554" y="6735"/>
                    </a:cubicBezTo>
                    <a:cubicBezTo>
                      <a:pt x="5422" y="6697"/>
                      <a:pt x="5311" y="6718"/>
                      <a:pt x="5217" y="6794"/>
                    </a:cubicBezTo>
                    <a:cubicBezTo>
                      <a:pt x="5123" y="6850"/>
                      <a:pt x="5052" y="6950"/>
                      <a:pt x="5005" y="7091"/>
                    </a:cubicBezTo>
                    <a:cubicBezTo>
                      <a:pt x="4987" y="7343"/>
                      <a:pt x="5026" y="7620"/>
                      <a:pt x="5123" y="7910"/>
                    </a:cubicBezTo>
                    <a:cubicBezTo>
                      <a:pt x="5225" y="8210"/>
                      <a:pt x="5405" y="8501"/>
                      <a:pt x="5669" y="8792"/>
                    </a:cubicBezTo>
                    <a:cubicBezTo>
                      <a:pt x="5434" y="8847"/>
                      <a:pt x="5340" y="8997"/>
                      <a:pt x="5387" y="9241"/>
                    </a:cubicBezTo>
                    <a:cubicBezTo>
                      <a:pt x="5496" y="9879"/>
                      <a:pt x="5819" y="10351"/>
                      <a:pt x="6342" y="10660"/>
                    </a:cubicBezTo>
                    <a:lnTo>
                      <a:pt x="6159" y="10830"/>
                    </a:lnTo>
                    <a:cubicBezTo>
                      <a:pt x="6027" y="10962"/>
                      <a:pt x="6007" y="11118"/>
                      <a:pt x="6104" y="11294"/>
                    </a:cubicBezTo>
                    <a:cubicBezTo>
                      <a:pt x="6139" y="11406"/>
                      <a:pt x="6265" y="11582"/>
                      <a:pt x="6474" y="11820"/>
                    </a:cubicBezTo>
                    <a:cubicBezTo>
                      <a:pt x="6685" y="12058"/>
                      <a:pt x="6994" y="12243"/>
                      <a:pt x="7396" y="12364"/>
                    </a:cubicBezTo>
                    <a:cubicBezTo>
                      <a:pt x="7337" y="12475"/>
                      <a:pt x="7314" y="12581"/>
                      <a:pt x="7314" y="12672"/>
                    </a:cubicBezTo>
                    <a:cubicBezTo>
                      <a:pt x="7314" y="12766"/>
                      <a:pt x="7323" y="12834"/>
                      <a:pt x="7337" y="12866"/>
                    </a:cubicBezTo>
                    <a:cubicBezTo>
                      <a:pt x="7396" y="13174"/>
                      <a:pt x="7578" y="13412"/>
                      <a:pt x="7889" y="13571"/>
                    </a:cubicBezTo>
                    <a:cubicBezTo>
                      <a:pt x="7543" y="13806"/>
                      <a:pt x="7173" y="13964"/>
                      <a:pt x="6776" y="14047"/>
                    </a:cubicBezTo>
                    <a:cubicBezTo>
                      <a:pt x="6386" y="14132"/>
                      <a:pt x="5983" y="14158"/>
                      <a:pt x="5584" y="14123"/>
                    </a:cubicBezTo>
                    <a:cubicBezTo>
                      <a:pt x="5181" y="14091"/>
                      <a:pt x="4791" y="13994"/>
                      <a:pt x="4415" y="13835"/>
                    </a:cubicBezTo>
                    <a:cubicBezTo>
                      <a:pt x="4039" y="13674"/>
                      <a:pt x="3713" y="13459"/>
                      <a:pt x="3431" y="13186"/>
                    </a:cubicBezTo>
                    <a:cubicBezTo>
                      <a:pt x="3357" y="13112"/>
                      <a:pt x="3266" y="13074"/>
                      <a:pt x="3158" y="13074"/>
                    </a:cubicBezTo>
                    <a:cubicBezTo>
                      <a:pt x="3046" y="13074"/>
                      <a:pt x="2958" y="13112"/>
                      <a:pt x="2882" y="13186"/>
                    </a:cubicBezTo>
                    <a:cubicBezTo>
                      <a:pt x="2670" y="13356"/>
                      <a:pt x="2650" y="13538"/>
                      <a:pt x="2826" y="13735"/>
                    </a:cubicBezTo>
                    <a:cubicBezTo>
                      <a:pt x="3575" y="14775"/>
                      <a:pt x="4509" y="15571"/>
                      <a:pt x="5616" y="16115"/>
                    </a:cubicBezTo>
                    <a:cubicBezTo>
                      <a:pt x="6729" y="16658"/>
                      <a:pt x="7945" y="16928"/>
                      <a:pt x="9267" y="16928"/>
                    </a:cubicBezTo>
                    <a:cubicBezTo>
                      <a:pt x="10166" y="16928"/>
                      <a:pt x="11032" y="16805"/>
                      <a:pt x="11858" y="16555"/>
                    </a:cubicBezTo>
                    <a:cubicBezTo>
                      <a:pt x="12692" y="16309"/>
                      <a:pt x="13441" y="15965"/>
                      <a:pt x="14110" y="15521"/>
                    </a:cubicBezTo>
                    <a:cubicBezTo>
                      <a:pt x="14780" y="15084"/>
                      <a:pt x="15365" y="14555"/>
                      <a:pt x="15855" y="13944"/>
                    </a:cubicBezTo>
                    <a:cubicBezTo>
                      <a:pt x="16345" y="13331"/>
                      <a:pt x="16707" y="12658"/>
                      <a:pt x="16930" y="11927"/>
                    </a:cubicBezTo>
                  </a:path>
                </a:pathLst>
              </a:custGeom>
              <a:solidFill>
                <a:srgbClr val="000090"/>
              </a:solidFill>
              <a:ln w="12700" cap="flat">
                <a:noFill/>
                <a:miter lim="400000"/>
              </a:ln>
              <a:effectLst/>
            </p:spPr>
            <p:txBody>
              <a:bodyPr lIns="28575" tIns="28575" rIns="28575" bIns="28575" anchor="ctr"/>
              <a:lstStyle/>
              <a:p>
                <a:pPr defTabSz="342892" eaLnBrk="1" fontAlgn="auto" hangingPunct="1">
                  <a:spcBef>
                    <a:spcPts val="0"/>
                  </a:spcBef>
                  <a:spcAft>
                    <a:spcPts val="0"/>
                  </a:spcAft>
                  <a:defRPr sz="6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8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</a:endParaRPr>
              </a:p>
            </p:txBody>
          </p:sp>
          <p:sp>
            <p:nvSpPr>
              <p:cNvPr id="14352" name="TextBox 31">
                <a:extLst>
                  <a:ext uri="{FF2B5EF4-FFF2-40B4-BE49-F238E27FC236}">
                    <a16:creationId xmlns:a16="http://schemas.microsoft.com/office/drawing/2014/main" id="{72255E1D-AD9C-4B5A-B221-C16BC97A7B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0592" y="6255549"/>
                <a:ext cx="4606926" cy="461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ts val="2163"/>
                  </a:lnSpc>
                  <a:spcBef>
                    <a:spcPct val="0"/>
                  </a:spcBef>
                  <a:spcAft>
                    <a:spcPts val="500"/>
                  </a:spcAft>
                  <a:buFontTx/>
                  <a:buNone/>
                </a:pPr>
                <a:r>
                  <a:rPr lang="en-US" altLang="en-US" sz="1600">
                    <a:solidFill>
                      <a:srgbClr val="004FAC"/>
                    </a:solidFill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</a:rPr>
                  <a:t>twitter.com/icipe </a:t>
                </a:r>
              </a:p>
            </p:txBody>
          </p:sp>
        </p:grpSp>
        <p:grpSp>
          <p:nvGrpSpPr>
            <p:cNvPr id="14348" name="Group 15">
              <a:extLst>
                <a:ext uri="{FF2B5EF4-FFF2-40B4-BE49-F238E27FC236}">
                  <a16:creationId xmlns:a16="http://schemas.microsoft.com/office/drawing/2014/main" id="{16078DAB-CF9A-493B-BB97-9C1D66A67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559" y="6459692"/>
              <a:ext cx="4938713" cy="461943"/>
              <a:chOff x="438805" y="6809587"/>
              <a:chExt cx="4938713" cy="461943"/>
            </a:xfrm>
          </p:grpSpPr>
          <p:sp>
            <p:nvSpPr>
              <p:cNvPr id="12" name="Shape 1603">
                <a:extLst>
                  <a:ext uri="{FF2B5EF4-FFF2-40B4-BE49-F238E27FC236}">
                    <a16:creationId xmlns:a16="http://schemas.microsoft.com/office/drawing/2014/main" id="{A1E56A2E-DCE2-47B5-A401-ADAFB88E4B10}"/>
                  </a:ext>
                </a:extLst>
              </p:cNvPr>
              <p:cNvSpPr/>
              <p:nvPr/>
            </p:nvSpPr>
            <p:spPr bwMode="auto">
              <a:xfrm>
                <a:off x="438805" y="6930308"/>
                <a:ext cx="273232" cy="27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85" y="0"/>
                    </a:moveTo>
                    <a:cubicBezTo>
                      <a:pt x="19634" y="0"/>
                      <a:pt x="20275" y="267"/>
                      <a:pt x="20804" y="796"/>
                    </a:cubicBezTo>
                    <a:cubicBezTo>
                      <a:pt x="21333" y="1328"/>
                      <a:pt x="21600" y="1965"/>
                      <a:pt x="21600" y="2714"/>
                    </a:cubicBezTo>
                    <a:lnTo>
                      <a:pt x="21600" y="18886"/>
                    </a:lnTo>
                    <a:cubicBezTo>
                      <a:pt x="21600" y="19274"/>
                      <a:pt x="21527" y="19629"/>
                      <a:pt x="21383" y="19955"/>
                    </a:cubicBezTo>
                    <a:cubicBezTo>
                      <a:pt x="21236" y="20284"/>
                      <a:pt x="21045" y="20566"/>
                      <a:pt x="20807" y="20807"/>
                    </a:cubicBezTo>
                    <a:cubicBezTo>
                      <a:pt x="20566" y="21045"/>
                      <a:pt x="20278" y="21236"/>
                      <a:pt x="19940" y="21383"/>
                    </a:cubicBezTo>
                    <a:cubicBezTo>
                      <a:pt x="19608" y="21530"/>
                      <a:pt x="19252" y="21600"/>
                      <a:pt x="18888" y="21600"/>
                    </a:cubicBezTo>
                    <a:lnTo>
                      <a:pt x="2718" y="21600"/>
                    </a:lnTo>
                    <a:cubicBezTo>
                      <a:pt x="1966" y="21600"/>
                      <a:pt x="1325" y="21333"/>
                      <a:pt x="796" y="20804"/>
                    </a:cubicBezTo>
                    <a:cubicBezTo>
                      <a:pt x="264" y="20272"/>
                      <a:pt x="0" y="19635"/>
                      <a:pt x="0" y="18883"/>
                    </a:cubicBezTo>
                    <a:lnTo>
                      <a:pt x="0" y="2711"/>
                    </a:lnTo>
                    <a:cubicBezTo>
                      <a:pt x="0" y="2347"/>
                      <a:pt x="71" y="1994"/>
                      <a:pt x="217" y="1660"/>
                    </a:cubicBezTo>
                    <a:cubicBezTo>
                      <a:pt x="364" y="1322"/>
                      <a:pt x="555" y="1031"/>
                      <a:pt x="793" y="793"/>
                    </a:cubicBezTo>
                    <a:cubicBezTo>
                      <a:pt x="1031" y="555"/>
                      <a:pt x="1316" y="364"/>
                      <a:pt x="1645" y="217"/>
                    </a:cubicBezTo>
                    <a:cubicBezTo>
                      <a:pt x="1971" y="71"/>
                      <a:pt x="2327" y="0"/>
                      <a:pt x="2715" y="0"/>
                    </a:cubicBezTo>
                    <a:lnTo>
                      <a:pt x="18885" y="0"/>
                    </a:lnTo>
                    <a:close/>
                    <a:moveTo>
                      <a:pt x="4807" y="6765"/>
                    </a:moveTo>
                    <a:cubicBezTo>
                      <a:pt x="5341" y="6765"/>
                      <a:pt x="5794" y="6580"/>
                      <a:pt x="6170" y="6204"/>
                    </a:cubicBezTo>
                    <a:cubicBezTo>
                      <a:pt x="6546" y="5825"/>
                      <a:pt x="6731" y="5376"/>
                      <a:pt x="6731" y="4838"/>
                    </a:cubicBezTo>
                    <a:cubicBezTo>
                      <a:pt x="6731" y="4324"/>
                      <a:pt x="6546" y="3877"/>
                      <a:pt x="6170" y="3501"/>
                    </a:cubicBezTo>
                    <a:cubicBezTo>
                      <a:pt x="5794" y="3128"/>
                      <a:pt x="5341" y="2943"/>
                      <a:pt x="4807" y="2943"/>
                    </a:cubicBezTo>
                    <a:cubicBezTo>
                      <a:pt x="4290" y="2943"/>
                      <a:pt x="3846" y="3128"/>
                      <a:pt x="3470" y="3501"/>
                    </a:cubicBezTo>
                    <a:cubicBezTo>
                      <a:pt x="3094" y="3877"/>
                      <a:pt x="2909" y="4324"/>
                      <a:pt x="2909" y="4838"/>
                    </a:cubicBezTo>
                    <a:cubicBezTo>
                      <a:pt x="2909" y="5376"/>
                      <a:pt x="3094" y="5825"/>
                      <a:pt x="3470" y="6204"/>
                    </a:cubicBezTo>
                    <a:cubicBezTo>
                      <a:pt x="3849" y="6577"/>
                      <a:pt x="4290" y="6765"/>
                      <a:pt x="4807" y="6765"/>
                    </a:cubicBezTo>
                    <a:moveTo>
                      <a:pt x="6619" y="8296"/>
                    </a:moveTo>
                    <a:cubicBezTo>
                      <a:pt x="6619" y="8022"/>
                      <a:pt x="6484" y="7887"/>
                      <a:pt x="6211" y="7887"/>
                    </a:cubicBezTo>
                    <a:lnTo>
                      <a:pt x="3396" y="7887"/>
                    </a:lnTo>
                    <a:cubicBezTo>
                      <a:pt x="3305" y="7887"/>
                      <a:pt x="3214" y="7928"/>
                      <a:pt x="3123" y="8008"/>
                    </a:cubicBezTo>
                    <a:cubicBezTo>
                      <a:pt x="3032" y="8087"/>
                      <a:pt x="2988" y="8184"/>
                      <a:pt x="2988" y="8296"/>
                    </a:cubicBezTo>
                    <a:lnTo>
                      <a:pt x="2988" y="18225"/>
                    </a:lnTo>
                    <a:cubicBezTo>
                      <a:pt x="2988" y="18319"/>
                      <a:pt x="3032" y="18410"/>
                      <a:pt x="3114" y="18501"/>
                    </a:cubicBezTo>
                    <a:cubicBezTo>
                      <a:pt x="3197" y="18592"/>
                      <a:pt x="3294" y="18633"/>
                      <a:pt x="3396" y="18633"/>
                    </a:cubicBezTo>
                    <a:lnTo>
                      <a:pt x="6211" y="18633"/>
                    </a:lnTo>
                    <a:cubicBezTo>
                      <a:pt x="6323" y="18633"/>
                      <a:pt x="6419" y="18592"/>
                      <a:pt x="6499" y="18507"/>
                    </a:cubicBezTo>
                    <a:cubicBezTo>
                      <a:pt x="6578" y="18424"/>
                      <a:pt x="6619" y="18328"/>
                      <a:pt x="6619" y="18225"/>
                    </a:cubicBezTo>
                    <a:lnTo>
                      <a:pt x="6619" y="8296"/>
                    </a:lnTo>
                    <a:close/>
                    <a:moveTo>
                      <a:pt x="18688" y="11518"/>
                    </a:moveTo>
                    <a:cubicBezTo>
                      <a:pt x="18688" y="10196"/>
                      <a:pt x="18310" y="9218"/>
                      <a:pt x="17549" y="8587"/>
                    </a:cubicBezTo>
                    <a:cubicBezTo>
                      <a:pt x="16788" y="7952"/>
                      <a:pt x="15774" y="7638"/>
                      <a:pt x="14511" y="7638"/>
                    </a:cubicBezTo>
                    <a:cubicBezTo>
                      <a:pt x="13994" y="7638"/>
                      <a:pt x="13491" y="7708"/>
                      <a:pt x="12995" y="7846"/>
                    </a:cubicBezTo>
                    <a:cubicBezTo>
                      <a:pt x="12507" y="7990"/>
                      <a:pt x="12069" y="8252"/>
                      <a:pt x="11684" y="8637"/>
                    </a:cubicBezTo>
                    <a:cubicBezTo>
                      <a:pt x="11684" y="8487"/>
                      <a:pt x="11670" y="8325"/>
                      <a:pt x="11640" y="8152"/>
                    </a:cubicBezTo>
                    <a:cubicBezTo>
                      <a:pt x="11611" y="7979"/>
                      <a:pt x="11493" y="7890"/>
                      <a:pt x="11291" y="7890"/>
                    </a:cubicBezTo>
                    <a:lnTo>
                      <a:pt x="8547" y="7890"/>
                    </a:lnTo>
                    <a:cubicBezTo>
                      <a:pt x="8453" y="7890"/>
                      <a:pt x="8364" y="7932"/>
                      <a:pt x="8276" y="8011"/>
                    </a:cubicBezTo>
                    <a:cubicBezTo>
                      <a:pt x="8194" y="8090"/>
                      <a:pt x="8150" y="8187"/>
                      <a:pt x="8150" y="8299"/>
                    </a:cubicBezTo>
                    <a:lnTo>
                      <a:pt x="8150" y="18228"/>
                    </a:lnTo>
                    <a:cubicBezTo>
                      <a:pt x="8150" y="18322"/>
                      <a:pt x="8194" y="18413"/>
                      <a:pt x="8276" y="18504"/>
                    </a:cubicBezTo>
                    <a:cubicBezTo>
                      <a:pt x="8362" y="18592"/>
                      <a:pt x="8453" y="18636"/>
                      <a:pt x="8547" y="18636"/>
                    </a:cubicBezTo>
                    <a:lnTo>
                      <a:pt x="11373" y="18636"/>
                    </a:lnTo>
                    <a:cubicBezTo>
                      <a:pt x="11485" y="18636"/>
                      <a:pt x="11582" y="18595"/>
                      <a:pt x="11661" y="18510"/>
                    </a:cubicBezTo>
                    <a:cubicBezTo>
                      <a:pt x="11740" y="18428"/>
                      <a:pt x="11781" y="18331"/>
                      <a:pt x="11781" y="18228"/>
                    </a:cubicBezTo>
                    <a:lnTo>
                      <a:pt x="11781" y="12843"/>
                    </a:lnTo>
                    <a:cubicBezTo>
                      <a:pt x="11781" y="12203"/>
                      <a:pt x="11905" y="11674"/>
                      <a:pt x="12154" y="11245"/>
                    </a:cubicBezTo>
                    <a:cubicBezTo>
                      <a:pt x="12404" y="10819"/>
                      <a:pt x="12883" y="10602"/>
                      <a:pt x="13597" y="10602"/>
                    </a:cubicBezTo>
                    <a:cubicBezTo>
                      <a:pt x="14149" y="10602"/>
                      <a:pt x="14519" y="10740"/>
                      <a:pt x="14713" y="11007"/>
                    </a:cubicBezTo>
                    <a:cubicBezTo>
                      <a:pt x="14907" y="11275"/>
                      <a:pt x="15004" y="11656"/>
                      <a:pt x="15004" y="12153"/>
                    </a:cubicBezTo>
                    <a:lnTo>
                      <a:pt x="15004" y="18228"/>
                    </a:lnTo>
                    <a:cubicBezTo>
                      <a:pt x="15004" y="18322"/>
                      <a:pt x="15042" y="18413"/>
                      <a:pt x="15116" y="18504"/>
                    </a:cubicBezTo>
                    <a:cubicBezTo>
                      <a:pt x="15189" y="18595"/>
                      <a:pt x="15289" y="18636"/>
                      <a:pt x="15413" y="18636"/>
                    </a:cubicBezTo>
                    <a:lnTo>
                      <a:pt x="18283" y="18636"/>
                    </a:lnTo>
                    <a:cubicBezTo>
                      <a:pt x="18377" y="18636"/>
                      <a:pt x="18465" y="18595"/>
                      <a:pt x="18559" y="18510"/>
                    </a:cubicBezTo>
                    <a:cubicBezTo>
                      <a:pt x="18647" y="18427"/>
                      <a:pt x="18691" y="18331"/>
                      <a:pt x="18691" y="18228"/>
                    </a:cubicBezTo>
                    <a:lnTo>
                      <a:pt x="18691" y="11518"/>
                    </a:lnTo>
                    <a:close/>
                  </a:path>
                </a:pathLst>
              </a:custGeom>
              <a:solidFill>
                <a:srgbClr val="000090"/>
              </a:solidFill>
              <a:ln w="12700" cap="flat">
                <a:noFill/>
                <a:miter lim="400000"/>
              </a:ln>
              <a:effectLst/>
            </p:spPr>
            <p:txBody>
              <a:bodyPr lIns="28575" tIns="28575" rIns="28575" bIns="28575" anchor="ctr"/>
              <a:lstStyle/>
              <a:p>
                <a:pPr defTabSz="342892" eaLnBrk="1" fontAlgn="auto" hangingPunct="1">
                  <a:spcBef>
                    <a:spcPts val="0"/>
                  </a:spcBef>
                  <a:spcAft>
                    <a:spcPts val="0"/>
                  </a:spcAft>
                  <a:defRPr sz="6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8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</a:endParaRPr>
              </a:p>
            </p:txBody>
          </p:sp>
          <p:sp>
            <p:nvSpPr>
              <p:cNvPr id="14350" name="TextBox 32">
                <a:extLst>
                  <a:ext uri="{FF2B5EF4-FFF2-40B4-BE49-F238E27FC236}">
                    <a16:creationId xmlns:a16="http://schemas.microsoft.com/office/drawing/2014/main" id="{EA0D3176-6FEF-4968-9AB7-F0C00B4B05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0592" y="6809587"/>
                <a:ext cx="4606926" cy="461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ts val="2163"/>
                  </a:lnSpc>
                  <a:spcBef>
                    <a:spcPct val="0"/>
                  </a:spcBef>
                  <a:spcAft>
                    <a:spcPts val="500"/>
                  </a:spcAft>
                  <a:buFontTx/>
                  <a:buNone/>
                </a:pPr>
                <a:r>
                  <a:rPr lang="en-US" altLang="en-US" sz="1600">
                    <a:solidFill>
                      <a:srgbClr val="004FAC"/>
                    </a:solidFill>
                    <a:latin typeface="Helvetica" panose="020B0604020202020204" pitchFamily="34" charset="0"/>
                    <a:ea typeface="Helvetica" panose="020B0604020202020204" pitchFamily="34" charset="0"/>
                    <a:cs typeface="Helvetica" panose="020B0604020202020204" pitchFamily="34" charset="0"/>
                  </a:rPr>
                  <a:t>linkedin.com/company/icipe </a:t>
                </a:r>
              </a:p>
            </p:txBody>
          </p:sp>
        </p:grpSp>
      </p:grpSp>
      <p:sp>
        <p:nvSpPr>
          <p:cNvPr id="14343" name="TextBox 27">
            <a:extLst>
              <a:ext uri="{FF2B5EF4-FFF2-40B4-BE49-F238E27FC236}">
                <a16:creationId xmlns:a16="http://schemas.microsoft.com/office/drawing/2014/main" id="{A3E091A6-366F-42C9-844F-45C712A6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5892800"/>
            <a:ext cx="42640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163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 altLang="en-US" sz="16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Support </a:t>
            </a:r>
            <a:r>
              <a:rPr lang="en-US" altLang="en-US" sz="1600" i="1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icipe</a:t>
            </a:r>
            <a:r>
              <a:rPr lang="en-US" altLang="en-US" sz="16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en-US" sz="1600">
                <a:solidFill>
                  <a:srgbClr val="004FAC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www.icipe.org/support-icipe</a:t>
            </a:r>
          </a:p>
        </p:txBody>
      </p:sp>
      <p:pic>
        <p:nvPicPr>
          <p:cNvPr id="14344" name="Picture 2">
            <a:extLst>
              <a:ext uri="{FF2B5EF4-FFF2-40B4-BE49-F238E27FC236}">
                <a16:creationId xmlns:a16="http://schemas.microsoft.com/office/drawing/2014/main" id="{DC93485E-BFBA-42E7-8E7F-CDB574EC5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3073400"/>
            <a:ext cx="24955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5">
            <a:extLst>
              <a:ext uri="{FF2B5EF4-FFF2-40B4-BE49-F238E27FC236}">
                <a16:creationId xmlns:a16="http://schemas.microsoft.com/office/drawing/2014/main" id="{0D5DECDB-48A9-4D0E-BD3E-A99E07E97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8875"/>
            <a:ext cx="9144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F75A392-C145-FF56-1590-5912ED22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479137"/>
            <a:ext cx="9006840" cy="4119182"/>
          </a:xfrm>
          <a:prstGeom prst="rect">
            <a:avLst/>
          </a:prstGeom>
        </p:spPr>
      </p:pic>
      <p:sp>
        <p:nvSpPr>
          <p:cNvPr id="46" name="Title 3">
            <a:extLst>
              <a:ext uri="{FF2B5EF4-FFF2-40B4-BE49-F238E27FC236}">
                <a16:creationId xmlns:a16="http://schemas.microsoft.com/office/drawing/2014/main" id="{1087435A-7D88-E4FB-8F07-B12AB43CEA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400" y="288911"/>
            <a:ext cx="854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E" sz="4000" b="1" dirty="0">
                <a:latin typeface="Arial" panose="020B0604020202020204" pitchFamily="34" charset="0"/>
                <a:cs typeface="Arial" panose="020B0604020202020204" pitchFamily="34" charset="0"/>
              </a:rPr>
              <a:t>Structure of ENEZA</a:t>
            </a:r>
          </a:p>
        </p:txBody>
      </p:sp>
    </p:spTree>
    <p:extLst>
      <p:ext uri="{BB962C8B-B14F-4D97-AF65-F5344CB8AC3E}">
        <p14:creationId xmlns:p14="http://schemas.microsoft.com/office/powerpoint/2010/main" val="148421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10046-2C27-A10D-9E5D-1659D81F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97" y="165226"/>
            <a:ext cx="8660955" cy="625695"/>
          </a:xfrm>
        </p:spPr>
        <p:txBody>
          <a:bodyPr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ENEZA Secretariat and Partners</a:t>
            </a:r>
            <a:endParaRPr lang="en-KE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94CD4-846A-4FB1-5726-4CE89743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25" y="965182"/>
            <a:ext cx="1685302" cy="1806592"/>
          </a:xfrm>
          <a:prstGeom prst="flowChartConnector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80F50-6F6C-8DD2-1574-2481FAB9403B}"/>
              </a:ext>
            </a:extLst>
          </p:cNvPr>
          <p:cNvSpPr txBox="1"/>
          <p:nvPr/>
        </p:nvSpPr>
        <p:spPr>
          <a:xfrm>
            <a:off x="2771971" y="2759555"/>
            <a:ext cx="2075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Amina Abubakar, PhD</a:t>
            </a:r>
          </a:p>
          <a:p>
            <a:r>
              <a:rPr lang="en-US" sz="1200" dirty="0"/>
              <a:t>CO-PI, Professor, Aga Khan University, Institute for Human Development</a:t>
            </a:r>
            <a:endParaRPr lang="en-KE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9965E-23BD-FD81-5620-770D6CE2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247" y="914078"/>
            <a:ext cx="1768620" cy="1768620"/>
          </a:xfrm>
          <a:prstGeom prst="flowChartConnector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D84801-C1C5-E36A-942A-574ABB7317B8}"/>
              </a:ext>
            </a:extLst>
          </p:cNvPr>
          <p:cNvSpPr txBox="1"/>
          <p:nvPr/>
        </p:nvSpPr>
        <p:spPr>
          <a:xfrm>
            <a:off x="4516533" y="2698881"/>
            <a:ext cx="2075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Anthony K. Ngugi, PhD</a:t>
            </a:r>
          </a:p>
          <a:p>
            <a:r>
              <a:rPr lang="en-US" sz="1200" dirty="0"/>
              <a:t>Co-PI, Associate Professor of Epidemiology &amp; Population Health</a:t>
            </a:r>
            <a:endParaRPr lang="en-KE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553D6-F421-57AA-1E04-25E19A473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326" y="3563927"/>
            <a:ext cx="1712001" cy="1712001"/>
          </a:xfrm>
          <a:prstGeom prst="flowChartConnector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C5E54-B6B7-4F04-FBF3-D61952EE5A41}"/>
              </a:ext>
            </a:extLst>
          </p:cNvPr>
          <p:cNvSpPr txBox="1"/>
          <p:nvPr/>
        </p:nvSpPr>
        <p:spPr>
          <a:xfrm>
            <a:off x="2532329" y="5516923"/>
            <a:ext cx="19317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Geoffrey Siwo, PhD</a:t>
            </a:r>
          </a:p>
          <a:p>
            <a:r>
              <a:rPr lang="en-US" sz="1200" dirty="0"/>
              <a:t>Research Assistant Professor, Department of Learning Health Sciences, University of Michigan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3EE440-C288-8696-9EAC-08735F6A8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721" y="816910"/>
            <a:ext cx="1745636" cy="1750043"/>
          </a:xfrm>
          <a:prstGeom prst="flowChartConnector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F2A49E-66F3-01F6-F19A-6BF301511A97}"/>
              </a:ext>
            </a:extLst>
          </p:cNvPr>
          <p:cNvSpPr txBox="1"/>
          <p:nvPr/>
        </p:nvSpPr>
        <p:spPr>
          <a:xfrm>
            <a:off x="6537387" y="2538720"/>
            <a:ext cx="2469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Suhaila Omar Hashim</a:t>
            </a: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, PhD</a:t>
            </a:r>
            <a:r>
              <a:rPr lang="en-KE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</a:p>
          <a:p>
            <a:r>
              <a:rPr lang="en-KE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MSc. Bioinformatics Programme Co-ordinator,</a:t>
            </a:r>
            <a:r>
              <a:rPr lang="en-KE" sz="12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, </a:t>
            </a:r>
            <a:r>
              <a:rPr lang="en-KE" sz="12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Pwani</a:t>
            </a:r>
            <a:r>
              <a:rPr lang="en-KE" sz="12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University Biosciences Research Centre</a:t>
            </a:r>
            <a:endParaRPr lang="en-KE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FA4FE5-E5DD-6779-FEE3-3C26A874B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76" y="3811451"/>
            <a:ext cx="1668488" cy="1668488"/>
          </a:xfrm>
          <a:prstGeom prst="flowChartConnector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9FCE92-DE65-EF08-982B-9FAF98221F4D}"/>
              </a:ext>
            </a:extLst>
          </p:cNvPr>
          <p:cNvSpPr txBox="1"/>
          <p:nvPr/>
        </p:nvSpPr>
        <p:spPr>
          <a:xfrm>
            <a:off x="112826" y="5574069"/>
            <a:ext cx="207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+mn-lt"/>
              </a:rPr>
              <a:t>Audrey Mbogho, PhD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Associate Professor of Machine Learning, USIU-Africa</a:t>
            </a:r>
            <a:endParaRPr lang="en-KE" sz="1200" dirty="0">
              <a:latin typeface="+mn-lt"/>
            </a:endParaRPr>
          </a:p>
        </p:txBody>
      </p:sp>
      <p:pic>
        <p:nvPicPr>
          <p:cNvPr id="5" name="Picture 2" descr="Profile photo of Daniel Masiga">
            <a:extLst>
              <a:ext uri="{FF2B5EF4-FFF2-40B4-BE49-F238E27FC236}">
                <a16:creationId xmlns:a16="http://schemas.microsoft.com/office/drawing/2014/main" id="{2DE6919C-C886-4F24-E7E6-1F69FFD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0" y="856157"/>
            <a:ext cx="1821241" cy="182124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2229F9-1459-6725-8BF0-F16D11F74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626" y="3564292"/>
            <a:ext cx="1712001" cy="1712001"/>
          </a:xfrm>
          <a:prstGeom prst="flowChartConnector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9D4086-539A-DD3D-BF68-168C7427ACEF}"/>
              </a:ext>
            </a:extLst>
          </p:cNvPr>
          <p:cNvSpPr txBox="1"/>
          <p:nvPr/>
        </p:nvSpPr>
        <p:spPr>
          <a:xfrm>
            <a:off x="4474831" y="5472447"/>
            <a:ext cx="2432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Kennedy Senagi, PhD</a:t>
            </a:r>
          </a:p>
          <a:p>
            <a:r>
              <a:rPr lang="en-US" sz="1200" dirty="0"/>
              <a:t>Training Coordinator, Data Science, Machine Learning, Artificial Intelligence, Software Engineer and Research Expert</a:t>
            </a:r>
            <a:endParaRPr lang="en-KE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A75B9D-9300-AB2F-C8BF-201A99D83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129" y="3712168"/>
            <a:ext cx="2040228" cy="16622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2EB3D8-09F5-D675-E96B-9A7498206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2575" y="5574069"/>
            <a:ext cx="2341425" cy="506012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B354D884-452B-138E-B5B7-5C8CDB5D7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97" y="2696617"/>
            <a:ext cx="2356129" cy="11148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KE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Daniel Masiga, PhD</a:t>
            </a:r>
            <a:endParaRPr lang="en-K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KE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PI-Program Director, Principal and Head of Human Health Theme at International Centre of Insect Physiology and Ecology (</a:t>
            </a:r>
            <a:r>
              <a:rPr lang="en-KE" sz="1200" i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icipe</a:t>
            </a:r>
            <a:r>
              <a:rPr lang="en-KE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n-KE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3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5C2F68-9DD2-2931-6F40-0E8321FF9DAF}"/>
              </a:ext>
            </a:extLst>
          </p:cNvPr>
          <p:cNvSpPr/>
          <p:nvPr/>
        </p:nvSpPr>
        <p:spPr>
          <a:xfrm>
            <a:off x="195071" y="182880"/>
            <a:ext cx="8775193" cy="18874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kern="0" dirty="0">
                <a:solidFill>
                  <a:schemeClr val="tx1"/>
                </a:solidFill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GOAL: </a:t>
            </a:r>
            <a:r>
              <a:rPr lang="en-KE" sz="2400" b="1" kern="0" dirty="0">
                <a:solidFill>
                  <a:schemeClr val="tx1"/>
                </a:solidFill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Empower clinicians, health personnel, health researchers, and data science researchers with data and open science skills and tools to turn data into meaningful insights for better health </a:t>
            </a:r>
            <a:endParaRPr lang="en-KE" sz="2400" kern="150" dirty="0">
              <a:solidFill>
                <a:schemeClr val="tx1"/>
              </a:solidFill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9AF2FE-71C1-0B4F-0F5A-C7E481C469E7}"/>
              </a:ext>
            </a:extLst>
          </p:cNvPr>
          <p:cNvSpPr/>
          <p:nvPr/>
        </p:nvSpPr>
        <p:spPr>
          <a:xfrm>
            <a:off x="4907407" y="2232417"/>
            <a:ext cx="3937985" cy="260227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K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25B715-2177-8270-B51A-85A26688C66F}"/>
              </a:ext>
            </a:extLst>
          </p:cNvPr>
          <p:cNvGrpSpPr/>
          <p:nvPr/>
        </p:nvGrpSpPr>
        <p:grpSpPr>
          <a:xfrm>
            <a:off x="5233821" y="2326114"/>
            <a:ext cx="3476662" cy="2428759"/>
            <a:chOff x="5599209" y="429732"/>
            <a:chExt cx="2998599" cy="211008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FD91A0-F590-1F5C-E275-33EFD0C67035}"/>
                </a:ext>
              </a:extLst>
            </p:cNvPr>
            <p:cNvSpPr/>
            <p:nvPr/>
          </p:nvSpPr>
          <p:spPr>
            <a:xfrm>
              <a:off x="5599209" y="429732"/>
              <a:ext cx="2998599" cy="211008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25" name="Oval 5">
              <a:extLst>
                <a:ext uri="{FF2B5EF4-FFF2-40B4-BE49-F238E27FC236}">
                  <a16:creationId xmlns:a16="http://schemas.microsoft.com/office/drawing/2014/main" id="{B2782286-58FD-FAE7-06C4-420A3B17958D}"/>
                </a:ext>
              </a:extLst>
            </p:cNvPr>
            <p:cNvSpPr txBox="1"/>
            <p:nvPr/>
          </p:nvSpPr>
          <p:spPr>
            <a:xfrm>
              <a:off x="6027880" y="731229"/>
              <a:ext cx="2141259" cy="1507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KE" sz="1400" b="1" kern="1200" dirty="0"/>
                <a:t>Aim 3</a:t>
              </a:r>
              <a:endParaRPr lang="en-GB" sz="1400" b="1" kern="1200" dirty="0"/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KE" sz="1400" kern="1200" dirty="0"/>
                <a:t>Design a training model that combines short courses, hackathons, and mentorship programs to build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KE" sz="1400" kern="1200" dirty="0"/>
                <a:t>capacity for clinicians, researchers, trainers, and trainees</a:t>
              </a:r>
            </a:p>
          </p:txBody>
        </p:sp>
      </p:grpSp>
      <p:sp>
        <p:nvSpPr>
          <p:cNvPr id="16" name="Teardrop 15">
            <a:extLst>
              <a:ext uri="{FF2B5EF4-FFF2-40B4-BE49-F238E27FC236}">
                <a16:creationId xmlns:a16="http://schemas.microsoft.com/office/drawing/2014/main" id="{61E483CB-9872-C37D-9F57-BE6CF817B4D7}"/>
              </a:ext>
            </a:extLst>
          </p:cNvPr>
          <p:cNvSpPr/>
          <p:nvPr/>
        </p:nvSpPr>
        <p:spPr>
          <a:xfrm rot="2700000">
            <a:off x="2738771" y="2167975"/>
            <a:ext cx="2703025" cy="2684754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K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57166C-5052-D8BE-40B5-1C6548973DEB}"/>
              </a:ext>
            </a:extLst>
          </p:cNvPr>
          <p:cNvGrpSpPr/>
          <p:nvPr/>
        </p:nvGrpSpPr>
        <p:grpSpPr>
          <a:xfrm>
            <a:off x="2481663" y="2344407"/>
            <a:ext cx="3129217" cy="2328178"/>
            <a:chOff x="3156531" y="448025"/>
            <a:chExt cx="2698930" cy="20227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B55869-583E-2026-2485-FC6B611B89FA}"/>
                </a:ext>
              </a:extLst>
            </p:cNvPr>
            <p:cNvSpPr/>
            <p:nvPr/>
          </p:nvSpPr>
          <p:spPr>
            <a:xfrm>
              <a:off x="3156531" y="448025"/>
              <a:ext cx="2698930" cy="2022700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A7CD612D-E5C0-4421-22BC-A395D2D958E5}"/>
                </a:ext>
              </a:extLst>
            </p:cNvPr>
            <p:cNvSpPr txBox="1"/>
            <p:nvPr/>
          </p:nvSpPr>
          <p:spPr>
            <a:xfrm>
              <a:off x="3740416" y="749521"/>
              <a:ext cx="1971094" cy="1507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KE" sz="1400" b="1" kern="1200" dirty="0"/>
                <a:t>Aim</a:t>
              </a:r>
              <a:r>
                <a:rPr lang="en-GB" sz="1400" b="1" kern="1200" dirty="0"/>
                <a:t> 2</a:t>
              </a:r>
              <a:endParaRPr lang="en-KE" sz="1400" kern="1200" dirty="0"/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KE" sz="1400" kern="1200" dirty="0"/>
                <a:t>Build awareness of the need for data science for health through engagement among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KE" sz="1400" kern="1200" dirty="0"/>
                <a:t>stakeholders to grow the application of data science tools in clinical settings</a:t>
              </a:r>
            </a:p>
          </p:txBody>
        </p:sp>
      </p:grpSp>
      <p:sp>
        <p:nvSpPr>
          <p:cNvPr id="18" name="Teardrop 17">
            <a:extLst>
              <a:ext uri="{FF2B5EF4-FFF2-40B4-BE49-F238E27FC236}">
                <a16:creationId xmlns:a16="http://schemas.microsoft.com/office/drawing/2014/main" id="{5038091A-AEC4-F540-E37F-EB48B0B22400}"/>
              </a:ext>
            </a:extLst>
          </p:cNvPr>
          <p:cNvSpPr/>
          <p:nvPr/>
        </p:nvSpPr>
        <p:spPr>
          <a:xfrm rot="2700000">
            <a:off x="315174" y="2382387"/>
            <a:ext cx="2447583" cy="2465453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K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AFF130-02E9-BEF0-6176-46C3F60485B5}"/>
              </a:ext>
            </a:extLst>
          </p:cNvPr>
          <p:cNvGrpSpPr/>
          <p:nvPr/>
        </p:nvGrpSpPr>
        <p:grpSpPr>
          <a:xfrm>
            <a:off x="265177" y="2435849"/>
            <a:ext cx="2726558" cy="2337326"/>
            <a:chOff x="880879" y="528667"/>
            <a:chExt cx="2351639" cy="203064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4BFB361-E0B0-1D70-1494-C139021D4065}"/>
                </a:ext>
              </a:extLst>
            </p:cNvPr>
            <p:cNvSpPr/>
            <p:nvPr/>
          </p:nvSpPr>
          <p:spPr>
            <a:xfrm>
              <a:off x="880879" y="528667"/>
              <a:ext cx="2351639" cy="2030648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135EE05C-45EE-CE6F-3BB0-0AD245E6E660}"/>
                </a:ext>
              </a:extLst>
            </p:cNvPr>
            <p:cNvSpPr txBox="1"/>
            <p:nvPr/>
          </p:nvSpPr>
          <p:spPr>
            <a:xfrm>
              <a:off x="1222430" y="758669"/>
              <a:ext cx="1633462" cy="1411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KE" sz="1400" b="1" kern="1200" dirty="0"/>
                <a:t>Aim 1</a:t>
              </a:r>
              <a:endParaRPr lang="en-GB" sz="1400" b="1" kern="1200" dirty="0"/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KE" sz="1400" kern="1200" dirty="0"/>
                <a:t>Develop a collaborative platform for</a:t>
              </a:r>
              <a:r>
                <a:rPr lang="en-GB" sz="1400" kern="1200" dirty="0"/>
                <a:t> </a:t>
              </a:r>
              <a:r>
                <a:rPr lang="en-KE" sz="1400" kern="1200" dirty="0"/>
                <a:t>promoting and strengthening data science for health training and career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63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A991D3-226B-9EC6-EC8E-8F81AF90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97" y="165228"/>
            <a:ext cx="8660955" cy="784119"/>
          </a:xfrm>
        </p:spPr>
        <p:txBody>
          <a:bodyPr/>
          <a:lstStyle/>
          <a:p>
            <a:pPr algn="ctr"/>
            <a:r>
              <a:rPr lang="en-US" sz="4000" b="1" dirty="0"/>
              <a:t>ENEZA - Training Areas</a:t>
            </a:r>
            <a:endParaRPr lang="en-K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8CCFA-6E6E-40BE-A36D-ABC2BBF0F3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4672" y="1018794"/>
            <a:ext cx="7900416" cy="4815078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40275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2C2D6862-972D-9442-DEEB-881D45F5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94" y="794811"/>
            <a:ext cx="2343786" cy="521925"/>
          </a:xfrm>
        </p:spPr>
        <p:txBody>
          <a:bodyPr/>
          <a:lstStyle/>
          <a:p>
            <a:r>
              <a:rPr lang="en-US" altLang="en-KE" sz="3400" b="1" dirty="0">
                <a:latin typeface="Arial" panose="020B0604020202020204" pitchFamily="34" charset="0"/>
                <a:cs typeface="Arial" panose="020B0604020202020204" pitchFamily="34" charset="0"/>
              </a:rPr>
              <a:t>Seminars</a:t>
            </a:r>
            <a:endParaRPr lang="en-KE" altLang="en-KE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5" name="Picture 8">
            <a:extLst>
              <a:ext uri="{FF2B5EF4-FFF2-40B4-BE49-F238E27FC236}">
                <a16:creationId xmlns:a16="http://schemas.microsoft.com/office/drawing/2014/main" id="{956A6686-41A8-9988-5512-2AA5A82E8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t="20338" r="52736" b="17924"/>
          <a:stretch>
            <a:fillRect/>
          </a:stretch>
        </p:blipFill>
        <p:spPr bwMode="auto">
          <a:xfrm>
            <a:off x="4640135" y="1252109"/>
            <a:ext cx="3167195" cy="396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0">
            <a:extLst>
              <a:ext uri="{FF2B5EF4-FFF2-40B4-BE49-F238E27FC236}">
                <a16:creationId xmlns:a16="http://schemas.microsoft.com/office/drawing/2014/main" id="{482205E0-8647-2708-211C-7E7830C35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0" t="37546" r="36320" b="7813"/>
          <a:stretch>
            <a:fillRect/>
          </a:stretch>
        </p:blipFill>
        <p:spPr bwMode="auto">
          <a:xfrm>
            <a:off x="1146670" y="1297112"/>
            <a:ext cx="3173046" cy="396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7637B0-F446-A6C5-F4E4-049E9D0C19EF}"/>
              </a:ext>
            </a:extLst>
          </p:cNvPr>
          <p:cNvSpPr/>
          <p:nvPr/>
        </p:nvSpPr>
        <p:spPr>
          <a:xfrm>
            <a:off x="155448" y="5285233"/>
            <a:ext cx="8842248" cy="1243584"/>
          </a:xfrm>
          <a:prstGeom prst="roundRect">
            <a:avLst>
              <a:gd name="adj" fmla="val 25178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KE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Seminars 1: </a:t>
            </a:r>
            <a:r>
              <a:rPr lang="en-US" altLang="en-K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 for  Digital Health in Kenya: </a:t>
            </a:r>
            <a:r>
              <a:rPr lang="en-K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 participants drawn from 25 institutions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in 6 countries </a:t>
            </a:r>
            <a:r>
              <a:rPr lang="en-K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KE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Seminars 2: </a:t>
            </a:r>
            <a:r>
              <a:rPr lang="en-US" altLang="en-K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 for Decision-making in Health.</a:t>
            </a:r>
            <a:r>
              <a:rPr lang="en-US" altLang="en-KE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K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en-K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 drawn from 25 institutions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in 9 countries </a:t>
            </a:r>
            <a:r>
              <a:rPr lang="en-US" altLang="en-KE" sz="1600" dirty="0">
                <a:latin typeface="Arial" panose="020B0604020202020204" pitchFamily="34" charset="0"/>
                <a:cs typeface="Arial" panose="020B0604020202020204" pitchFamily="34" charset="0"/>
              </a:rPr>
              <a:t>Data Science for Decision-making in Health:  77 participants from 35 institutions</a:t>
            </a:r>
            <a:endParaRPr lang="en-KE" sz="1600" kern="150" dirty="0">
              <a:solidFill>
                <a:schemeClr val="tx1"/>
              </a:solidFill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07A38D-A9C9-E58D-3096-1660DA7ABD9B}"/>
              </a:ext>
            </a:extLst>
          </p:cNvPr>
          <p:cNvSpPr txBox="1">
            <a:spLocks/>
          </p:cNvSpPr>
          <p:nvPr/>
        </p:nvSpPr>
        <p:spPr bwMode="auto">
          <a:xfrm>
            <a:off x="452312" y="73660"/>
            <a:ext cx="84265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4FAC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algn="ctr"/>
            <a:r>
              <a:rPr lang="en-US" altLang="en-KE" sz="4000" b="1" dirty="0">
                <a:latin typeface="Arial" panose="020B0604020202020204" pitchFamily="34" charset="0"/>
                <a:cs typeface="Arial" panose="020B0604020202020204" pitchFamily="34" charset="0"/>
              </a:rPr>
              <a:t>Current engagements</a:t>
            </a:r>
            <a:endParaRPr lang="en-KE" altLang="en-KE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AD82-D40F-787A-462A-AFC4F4C7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22" y="110363"/>
            <a:ext cx="8660955" cy="551665"/>
          </a:xfrm>
        </p:spPr>
        <p:txBody>
          <a:bodyPr/>
          <a:lstStyle/>
          <a:p>
            <a:pPr algn="ctr"/>
            <a:r>
              <a:rPr lang="en-US" sz="3800" b="1" dirty="0"/>
              <a:t>Residential Training</a:t>
            </a:r>
            <a:endParaRPr lang="en-KE" sz="3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8B3EE-9EC1-6EE3-263B-1FBF8BB1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" y="758074"/>
            <a:ext cx="4160521" cy="2773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76F57-4878-2FF2-2F91-F48CE823C9E6}"/>
              </a:ext>
            </a:extLst>
          </p:cNvPr>
          <p:cNvSpPr txBox="1"/>
          <p:nvPr/>
        </p:nvSpPr>
        <p:spPr>
          <a:xfrm>
            <a:off x="411479" y="3579304"/>
            <a:ext cx="837283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US" altLang="en-KE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More than 30 participants were taken through a 5 weeks residential training in application of data science and machine learning in health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4049E1-40F1-D152-B0B8-CE0DAEA7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4206241"/>
            <a:ext cx="8275320" cy="1837944"/>
          </a:xfrm>
        </p:spPr>
        <p:txBody>
          <a:bodyPr/>
          <a:lstStyle/>
          <a:p>
            <a:pPr marL="0" indent="0">
              <a:buNone/>
            </a:pPr>
            <a:r>
              <a:rPr lang="en-US" altLang="en-KE" sz="1500" b="1" dirty="0">
                <a:latin typeface="Georgia" panose="02040502050405020303" pitchFamily="18" charset="0"/>
                <a:cs typeface="Arial" panose="020B0604020202020204" pitchFamily="34" charset="0"/>
              </a:rPr>
              <a:t>Inhouse Mini – projects undertaken</a:t>
            </a:r>
          </a:p>
          <a:p>
            <a:r>
              <a:rPr lang="en-US" altLang="en-KE" sz="1500" dirty="0">
                <a:latin typeface="Georgia" panose="02040502050405020303" pitchFamily="18" charset="0"/>
                <a:cs typeface="Arial" panose="020B0604020202020204" pitchFamily="34" charset="0"/>
              </a:rPr>
              <a:t>A spatial machine learning model for early preparedness of visceral leishmaniasis disease in Turkana County in Kenya</a:t>
            </a:r>
          </a:p>
          <a:p>
            <a:r>
              <a:rPr lang="en-US" altLang="en-KE" sz="1500" dirty="0">
                <a:latin typeface="Georgia" panose="02040502050405020303" pitchFamily="18" charset="0"/>
                <a:cs typeface="Arial" panose="020B0604020202020204" pitchFamily="34" charset="0"/>
              </a:rPr>
              <a:t>Biological aging based using human's characteristics such as DNA methylation, cell senescence, telomere length, etc. </a:t>
            </a:r>
          </a:p>
          <a:p>
            <a:r>
              <a:rPr lang="en-US" altLang="en-KE" sz="1500" dirty="0">
                <a:latin typeface="Georgia" panose="02040502050405020303" pitchFamily="18" charset="0"/>
                <a:cs typeface="Arial" panose="020B0604020202020204" pitchFamily="34" charset="0"/>
              </a:rPr>
              <a:t>Using natural language processing to understand legislative gaps in diseases in Kenya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07930-A406-A1F8-5905-5DB8A2724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87"/>
          <a:stretch/>
        </p:blipFill>
        <p:spPr>
          <a:xfrm>
            <a:off x="4649724" y="759101"/>
            <a:ext cx="4134588" cy="27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9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3D38D288-2CBC-FAD4-D835-DC5D5763C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950976"/>
            <a:ext cx="8616950" cy="3304860"/>
          </a:xfrm>
        </p:spPr>
        <p:txBody>
          <a:bodyPr/>
          <a:lstStyle/>
          <a:p>
            <a:pPr marL="0" indent="0">
              <a:buNone/>
            </a:pPr>
            <a:r>
              <a:rPr lang="en-US" altLang="en-KE" sz="2400" b="1" dirty="0">
                <a:solidFill>
                  <a:srgbClr val="004F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Internships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KE" sz="2000" b="1" dirty="0">
              <a:solidFill>
                <a:srgbClr val="004F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KE" sz="1900" dirty="0">
                <a:latin typeface="Arial" panose="020B0604020202020204" pitchFamily="34" charset="0"/>
                <a:cs typeface="Arial" panose="020B0604020202020204" pitchFamily="34" charset="0"/>
              </a:rPr>
              <a:t>4 Interns currently being trained on cutting edge data science techniques and their applications to various domains in the health sectors.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en-KE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en-KE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en-KE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en-KE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en-KE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en-KE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en-KE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KE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KE" sz="2400" b="1" dirty="0">
                <a:solidFill>
                  <a:srgbClr val="004F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Clinician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KE" sz="1900" dirty="0">
                <a:latin typeface="Arial" panose="020B0604020202020204" pitchFamily="34" charset="0"/>
                <a:cs typeface="Arial" panose="020B0604020202020204" pitchFamily="34" charset="0"/>
              </a:rPr>
              <a:t>One Week training for Clinician and other health practitioners in Kenya scheduled for August 12-16, 2024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altLang="en-KE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2DEC2-5463-3F2E-81C6-B2843C1F8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0" t="13843" r="5000" b="38667"/>
          <a:stretch/>
        </p:blipFill>
        <p:spPr>
          <a:xfrm>
            <a:off x="759301" y="2535935"/>
            <a:ext cx="1898091" cy="1724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05651-2A53-462F-C2C7-A018B9E86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2"/>
          <a:stretch/>
        </p:blipFill>
        <p:spPr>
          <a:xfrm>
            <a:off x="2754820" y="2499359"/>
            <a:ext cx="1898092" cy="1716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032B0-14A7-F841-B40C-AD94D356C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4" b="36534"/>
          <a:stretch/>
        </p:blipFill>
        <p:spPr>
          <a:xfrm>
            <a:off x="5013237" y="2517647"/>
            <a:ext cx="1660431" cy="1716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C25CF-2EBC-9F57-FF49-201B88585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11" b="13314"/>
          <a:stretch/>
        </p:blipFill>
        <p:spPr>
          <a:xfrm>
            <a:off x="7027742" y="2535935"/>
            <a:ext cx="1567617" cy="1719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A15B12-DD01-8479-09AC-3FE0376C7165}"/>
              </a:ext>
            </a:extLst>
          </p:cNvPr>
          <p:cNvSpPr txBox="1"/>
          <p:nvPr/>
        </p:nvSpPr>
        <p:spPr>
          <a:xfrm flipH="1">
            <a:off x="2926428" y="4296140"/>
            <a:ext cx="1898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Purity Njenga</a:t>
            </a:r>
          </a:p>
          <a:p>
            <a:r>
              <a:rPr lang="en-US" sz="1400" dirty="0"/>
              <a:t>BSc. Medical Biotechnology</a:t>
            </a:r>
            <a:endParaRPr lang="en-KE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87B04-F920-D369-536D-F2BA5468617B}"/>
              </a:ext>
            </a:extLst>
          </p:cNvPr>
          <p:cNvSpPr txBox="1"/>
          <p:nvPr/>
        </p:nvSpPr>
        <p:spPr>
          <a:xfrm flipH="1">
            <a:off x="811116" y="4386021"/>
            <a:ext cx="1898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Barrington Gesimba,</a:t>
            </a:r>
          </a:p>
          <a:p>
            <a:r>
              <a:rPr lang="en-US" sz="1400" dirty="0"/>
              <a:t>BSc. Applied Computer Science</a:t>
            </a:r>
            <a:endParaRPr lang="en-KE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6DAAE2-6569-D38D-E25D-D1D5532C32E5}"/>
              </a:ext>
            </a:extLst>
          </p:cNvPr>
          <p:cNvSpPr txBox="1"/>
          <p:nvPr/>
        </p:nvSpPr>
        <p:spPr>
          <a:xfrm flipH="1">
            <a:off x="4958373" y="4261362"/>
            <a:ext cx="1898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Esther Njuguna</a:t>
            </a:r>
          </a:p>
          <a:p>
            <a:r>
              <a:rPr lang="en-US" sz="1400" dirty="0"/>
              <a:t>BSc. Clinical Medicine and Community Health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37193-9F75-C793-5605-A984EBE83F6B}"/>
              </a:ext>
            </a:extLst>
          </p:cNvPr>
          <p:cNvSpPr txBox="1"/>
          <p:nvPr/>
        </p:nvSpPr>
        <p:spPr>
          <a:xfrm flipH="1">
            <a:off x="7125500" y="4215384"/>
            <a:ext cx="1898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Peninah</a:t>
            </a:r>
            <a:r>
              <a:rPr lang="en-US" sz="1400" dirty="0"/>
              <a:t> Safari</a:t>
            </a:r>
          </a:p>
          <a:p>
            <a:r>
              <a:rPr lang="en-US" sz="1400" dirty="0"/>
              <a:t>BSc. Mathematics and Statistics</a:t>
            </a:r>
            <a:endParaRPr lang="en-KE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76FEACD-A197-A7D4-CE90-CE6A408F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65100"/>
            <a:ext cx="8661400" cy="784225"/>
          </a:xfrm>
        </p:spPr>
        <p:txBody>
          <a:bodyPr/>
          <a:lstStyle/>
          <a:p>
            <a:endParaRPr lang="en-KE" altLang="en-K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8F3AF31-FE99-B968-7B5A-E2B1166E5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057275"/>
            <a:ext cx="8616950" cy="4891088"/>
          </a:xfrm>
        </p:spPr>
        <p:txBody>
          <a:bodyPr/>
          <a:lstStyle/>
          <a:p>
            <a:endParaRPr lang="en-KE" altLang="en-K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8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9944BD-9140-A6C6-2B14-E15C66CC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2" t="25929" r="15994" b="16580"/>
          <a:stretch>
            <a:fillRect/>
          </a:stretch>
        </p:blipFill>
        <p:spPr bwMode="auto">
          <a:xfrm>
            <a:off x="76200" y="165100"/>
            <a:ext cx="89709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NBiT _ H3Africa 17th Consortium Meeting Presentation _March 2021" id="{68C63827-113D-4954-9D6C-4FBAC9CAE7F3}" vid="{45B291B7-127C-4791-9F13-9BECCDF83EA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NBiT _ H3Africa 17th Consortium Meeting Presentation _March 2021" id="{68C63827-113D-4954-9D6C-4FBAC9CAE7F3}" vid="{45B291B7-127C-4791-9F13-9BECCDF83EA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F716D56DC7094BA1B54CB13E3D1663" ma:contentTypeVersion="13" ma:contentTypeDescription="Create a new document." ma:contentTypeScope="" ma:versionID="3e73a33699802f3e13e43fb88c1aa817">
  <xsd:schema xmlns:xsd="http://www.w3.org/2001/XMLSchema" xmlns:xs="http://www.w3.org/2001/XMLSchema" xmlns:p="http://schemas.microsoft.com/office/2006/metadata/properties" xmlns:ns3="5b3a914f-b4f7-4454-b878-d10b6f8b9839" xmlns:ns4="092024b6-3931-49ae-b94a-1237434d5e9b" targetNamespace="http://schemas.microsoft.com/office/2006/metadata/properties" ma:root="true" ma:fieldsID="7caaff3cbda1ca5a2454075b3a3d073b" ns3:_="" ns4:_="">
    <xsd:import namespace="5b3a914f-b4f7-4454-b878-d10b6f8b9839"/>
    <xsd:import namespace="092024b6-3931-49ae-b94a-1237434d5e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a914f-b4f7-4454-b878-d10b6f8b98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024b6-3931-49ae-b94a-1237434d5e9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ECD293-C593-44F9-9759-A7E719BE19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06DB2E-BFA0-4A1B-AD37-1A877E0178D1}">
  <ds:schemaRefs>
    <ds:schemaRef ds:uri="5b3a914f-b4f7-4454-b878-d10b6f8b9839"/>
    <ds:schemaRef ds:uri="http://www.w3.org/XML/1998/namespace"/>
    <ds:schemaRef ds:uri="092024b6-3931-49ae-b94a-1237434d5e9b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DBACF6F-51AB-4754-82FC-FFE869C6A129}">
  <ds:schemaRefs>
    <ds:schemaRef ds:uri="092024b6-3931-49ae-b94a-1237434d5e9b"/>
    <ds:schemaRef ds:uri="5b3a914f-b4f7-4454-b878-d10b6f8b98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4553</TotalTime>
  <Words>537</Words>
  <Application>Microsoft Office PowerPoint</Application>
  <PresentationFormat>On-screen Show (4:3)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Courier New</vt:lpstr>
      <vt:lpstr>Georgia</vt:lpstr>
      <vt:lpstr>Helvetica</vt:lpstr>
      <vt:lpstr>Wingdings</vt:lpstr>
      <vt:lpstr>Office Theme</vt:lpstr>
      <vt:lpstr>1_Office Theme</vt:lpstr>
      <vt:lpstr>2_Office Theme</vt:lpstr>
      <vt:lpstr>     ENEZA  Data Science Capability and Tools for Health in East Africa  DS-I Africa Networking Exchange </vt:lpstr>
      <vt:lpstr>Structure of ENEZA</vt:lpstr>
      <vt:lpstr>ENEZA Secretariat and Partners</vt:lpstr>
      <vt:lpstr>PowerPoint Presentation</vt:lpstr>
      <vt:lpstr>ENEZA - Training Areas</vt:lpstr>
      <vt:lpstr>Seminars</vt:lpstr>
      <vt:lpstr>Residential Training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EANBiT progress and prospects</dc:title>
  <dc:creator>Kibet, Caleb</dc:creator>
  <cp:lastModifiedBy>Marubu, Rose</cp:lastModifiedBy>
  <cp:revision>23</cp:revision>
  <cp:lastPrinted>2024-07-30T06:18:05Z</cp:lastPrinted>
  <dcterms:created xsi:type="dcterms:W3CDTF">2021-04-01T15:20:55Z</dcterms:created>
  <dcterms:modified xsi:type="dcterms:W3CDTF">2024-10-18T12:05:57Z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0x0101007BF716D56DC7094BA1B54CB13E3D1663</vt:lpwstr>
  </property>
</Properties>
</file>